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6"/>
  </p:notesMasterIdLst>
  <p:sldIdLst>
    <p:sldId id="256" r:id="rId2"/>
    <p:sldId id="288" r:id="rId3"/>
    <p:sldId id="289" r:id="rId4"/>
    <p:sldId id="290" r:id="rId5"/>
    <p:sldId id="261" r:id="rId6"/>
    <p:sldId id="273" r:id="rId7"/>
    <p:sldId id="269" r:id="rId8"/>
    <p:sldId id="282" r:id="rId9"/>
    <p:sldId id="296" r:id="rId10"/>
    <p:sldId id="262" r:id="rId11"/>
    <p:sldId id="274" r:id="rId12"/>
    <p:sldId id="280" r:id="rId13"/>
    <p:sldId id="283" r:id="rId14"/>
    <p:sldId id="284" r:id="rId15"/>
    <p:sldId id="293" r:id="rId16"/>
    <p:sldId id="285" r:id="rId17"/>
    <p:sldId id="286" r:id="rId18"/>
    <p:sldId id="295" r:id="rId19"/>
    <p:sldId id="294" r:id="rId20"/>
    <p:sldId id="287" r:id="rId21"/>
    <p:sldId id="291" r:id="rId22"/>
    <p:sldId id="279" r:id="rId23"/>
    <p:sldId id="292" r:id="rId24"/>
    <p:sldId id="29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60D142"/>
    <a:srgbClr val="1D90FF"/>
    <a:srgbClr val="33D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/>
    <p:restoredTop sz="81837"/>
  </p:normalViewPr>
  <p:slideViewPr>
    <p:cSldViewPr snapToGrid="0" snapToObjects="1">
      <p:cViewPr varScale="1">
        <p:scale>
          <a:sx n="103" d="100"/>
          <a:sy n="103" d="100"/>
        </p:scale>
        <p:origin x="2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71A0B2-50FE-4BFF-ABD9-B9BB199262D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B5C3B8-7CD7-450F-94D1-3A7EB31C67F8}">
      <dgm:prSet/>
      <dgm:spPr/>
      <dgm:t>
        <a:bodyPr/>
        <a:lstStyle/>
        <a:p>
          <a:r>
            <a:rPr lang="en-US"/>
            <a:t>Test Point Insertion Problem:</a:t>
          </a:r>
        </a:p>
      </dgm:t>
    </dgm:pt>
    <dgm:pt modelId="{3220E8DD-006B-43B2-9CF1-4F946D06620A}" type="parTrans" cxnId="{D2934BD6-E7F6-42BA-AD30-B13E99661D23}">
      <dgm:prSet/>
      <dgm:spPr/>
      <dgm:t>
        <a:bodyPr/>
        <a:lstStyle/>
        <a:p>
          <a:endParaRPr lang="en-US"/>
        </a:p>
      </dgm:t>
    </dgm:pt>
    <dgm:pt modelId="{AA6F4A70-8349-47D0-AB3D-4142052B943A}" type="sibTrans" cxnId="{D2934BD6-E7F6-42BA-AD30-B13E99661D23}">
      <dgm:prSet/>
      <dgm:spPr/>
      <dgm:t>
        <a:bodyPr/>
        <a:lstStyle/>
        <a:p>
          <a:endParaRPr lang="en-US"/>
        </a:p>
      </dgm:t>
    </dgm:pt>
    <dgm:pt modelId="{37E486D3-C42F-449E-8500-93D9FADDCD8B}">
      <dgm:prSet/>
      <dgm:spPr/>
      <dgm:t>
        <a:bodyPr/>
        <a:lstStyle/>
        <a:p>
          <a:r>
            <a:rPr lang="en-US"/>
            <a:t>Number of test points → chip area cost</a:t>
          </a:r>
        </a:p>
      </dgm:t>
    </dgm:pt>
    <dgm:pt modelId="{88181147-D25B-4989-8886-393B556AD702}" type="parTrans" cxnId="{6AB7CA7A-D452-49FF-87A6-95475D01BAEB}">
      <dgm:prSet/>
      <dgm:spPr/>
      <dgm:t>
        <a:bodyPr/>
        <a:lstStyle/>
        <a:p>
          <a:endParaRPr lang="en-US"/>
        </a:p>
      </dgm:t>
    </dgm:pt>
    <dgm:pt modelId="{740E1D37-8403-4117-9299-AEC47CF623C2}" type="sibTrans" cxnId="{6AB7CA7A-D452-49FF-87A6-95475D01BAEB}">
      <dgm:prSet/>
      <dgm:spPr/>
      <dgm:t>
        <a:bodyPr/>
        <a:lstStyle/>
        <a:p>
          <a:endParaRPr lang="en-US"/>
        </a:p>
      </dgm:t>
    </dgm:pt>
    <dgm:pt modelId="{8544A166-E6B9-44FB-80C3-9D4B924BD7A2}">
      <dgm:prSet/>
      <dgm:spPr/>
      <dgm:t>
        <a:bodyPr/>
        <a:lstStyle/>
        <a:p>
          <a:r>
            <a:rPr lang="en-US"/>
            <a:t>Number of test patterns → test time </a:t>
          </a:r>
        </a:p>
      </dgm:t>
    </dgm:pt>
    <dgm:pt modelId="{2B6CC82B-86F0-4977-9E79-38B91C1FEDB1}" type="parTrans" cxnId="{EC8C344C-7B23-4C42-94AE-FF84968EBF1C}">
      <dgm:prSet/>
      <dgm:spPr/>
      <dgm:t>
        <a:bodyPr/>
        <a:lstStyle/>
        <a:p>
          <a:endParaRPr lang="en-US"/>
        </a:p>
      </dgm:t>
    </dgm:pt>
    <dgm:pt modelId="{577B963A-65D8-43F6-8B01-58C8CCF1692F}" type="sibTrans" cxnId="{EC8C344C-7B23-4C42-94AE-FF84968EBF1C}">
      <dgm:prSet/>
      <dgm:spPr/>
      <dgm:t>
        <a:bodyPr/>
        <a:lstStyle/>
        <a:p>
          <a:endParaRPr lang="en-US"/>
        </a:p>
      </dgm:t>
    </dgm:pt>
    <dgm:pt modelId="{8A4B5A7A-F68C-4F2F-8E97-E9F0FEF9196D}">
      <dgm:prSet/>
      <dgm:spPr/>
      <dgm:t>
        <a:bodyPr/>
        <a:lstStyle/>
        <a:p>
          <a:r>
            <a:rPr lang="en-US"/>
            <a:t>Hard problem, only approximate solutions exist </a:t>
          </a:r>
        </a:p>
      </dgm:t>
    </dgm:pt>
    <dgm:pt modelId="{7842684F-81BE-45FF-972A-27C879015917}" type="parTrans" cxnId="{F545927D-60AB-45B7-83FB-17779967761F}">
      <dgm:prSet/>
      <dgm:spPr/>
      <dgm:t>
        <a:bodyPr/>
        <a:lstStyle/>
        <a:p>
          <a:endParaRPr lang="en-US"/>
        </a:p>
      </dgm:t>
    </dgm:pt>
    <dgm:pt modelId="{3DD617BC-6E3A-4BF4-92F5-544FED7CA315}" type="sibTrans" cxnId="{F545927D-60AB-45B7-83FB-17779967761F}">
      <dgm:prSet/>
      <dgm:spPr/>
      <dgm:t>
        <a:bodyPr/>
        <a:lstStyle/>
        <a:p>
          <a:endParaRPr lang="en-US"/>
        </a:p>
      </dgm:t>
    </dgm:pt>
    <dgm:pt modelId="{C8A43445-AA47-497E-AC3C-5777412579F1}">
      <dgm:prSet/>
      <dgm:spPr/>
      <dgm:t>
        <a:bodyPr/>
        <a:lstStyle/>
        <a:p>
          <a:r>
            <a:rPr lang="en-US"/>
            <a:t>Commercial solution: Synopsys TetraMax </a:t>
          </a:r>
        </a:p>
      </dgm:t>
    </dgm:pt>
    <dgm:pt modelId="{6980001F-B4A8-4205-914B-2D6D02C14376}" type="parTrans" cxnId="{2EB0F6E6-CEAB-4AB2-9A94-7870F444EF37}">
      <dgm:prSet/>
      <dgm:spPr/>
      <dgm:t>
        <a:bodyPr/>
        <a:lstStyle/>
        <a:p>
          <a:endParaRPr lang="en-US"/>
        </a:p>
      </dgm:t>
    </dgm:pt>
    <dgm:pt modelId="{F0C8AB85-569B-45CA-BB1C-94C78D2A4CDE}" type="sibTrans" cxnId="{2EB0F6E6-CEAB-4AB2-9A94-7870F444EF37}">
      <dgm:prSet/>
      <dgm:spPr/>
      <dgm:t>
        <a:bodyPr/>
        <a:lstStyle/>
        <a:p>
          <a:endParaRPr lang="en-US"/>
        </a:p>
      </dgm:t>
    </dgm:pt>
    <dgm:pt modelId="{9BB75B68-AD9F-457F-8F61-871BFE441611}">
      <dgm:prSet/>
      <dgm:spPr/>
      <dgm:t>
        <a:bodyPr/>
        <a:lstStyle/>
        <a:p>
          <a:r>
            <a:rPr lang="en-US"/>
            <a:t>Can we improve it with Deep Learning?</a:t>
          </a:r>
        </a:p>
      </dgm:t>
    </dgm:pt>
    <dgm:pt modelId="{013FBA7F-4654-4117-98B4-BC0C55546F77}" type="parTrans" cxnId="{05C74F31-6831-4418-B997-576E3FB378EE}">
      <dgm:prSet/>
      <dgm:spPr/>
      <dgm:t>
        <a:bodyPr/>
        <a:lstStyle/>
        <a:p>
          <a:endParaRPr lang="en-US"/>
        </a:p>
      </dgm:t>
    </dgm:pt>
    <dgm:pt modelId="{77BD8439-4246-43F7-88E3-81F3BC6E940A}" type="sibTrans" cxnId="{05C74F31-6831-4418-B997-576E3FB378EE}">
      <dgm:prSet/>
      <dgm:spPr/>
      <dgm:t>
        <a:bodyPr/>
        <a:lstStyle/>
        <a:p>
          <a:endParaRPr lang="en-US"/>
        </a:p>
      </dgm:t>
    </dgm:pt>
    <dgm:pt modelId="{CE94B0D8-3898-46A3-8587-F3AEC009C8E2}">
      <dgm:prSet/>
      <dgm:spPr/>
      <dgm:t>
        <a:bodyPr/>
        <a:lstStyle/>
        <a:p>
          <a:r>
            <a:rPr lang="en-US"/>
            <a:t>Predict testability </a:t>
          </a:r>
        </a:p>
      </dgm:t>
    </dgm:pt>
    <dgm:pt modelId="{4EAE100A-B9AD-4154-92B5-040548160458}" type="parTrans" cxnId="{0C3E1212-56ED-4D67-A002-8272C6638329}">
      <dgm:prSet/>
      <dgm:spPr/>
      <dgm:t>
        <a:bodyPr/>
        <a:lstStyle/>
        <a:p>
          <a:endParaRPr lang="en-US"/>
        </a:p>
      </dgm:t>
    </dgm:pt>
    <dgm:pt modelId="{0D6B874C-2A3A-46E7-A723-4B2AF5B3C708}" type="sibTrans" cxnId="{0C3E1212-56ED-4D67-A002-8272C6638329}">
      <dgm:prSet/>
      <dgm:spPr/>
      <dgm:t>
        <a:bodyPr/>
        <a:lstStyle/>
        <a:p>
          <a:endParaRPr lang="en-US"/>
        </a:p>
      </dgm:t>
    </dgm:pt>
    <dgm:pt modelId="{2209A056-F9D6-E84D-A577-C333AEADF6FB}" type="pres">
      <dgm:prSet presAssocID="{B671A0B2-50FE-4BFF-ABD9-B9BB199262D5}" presName="Name0" presStyleCnt="0">
        <dgm:presLayoutVars>
          <dgm:dir/>
          <dgm:animLvl val="lvl"/>
          <dgm:resizeHandles val="exact"/>
        </dgm:presLayoutVars>
      </dgm:prSet>
      <dgm:spPr/>
    </dgm:pt>
    <dgm:pt modelId="{3FF973F4-69A4-D240-9E54-C4B3A0DC54DB}" type="pres">
      <dgm:prSet presAssocID="{E4B5C3B8-7CD7-450F-94D1-3A7EB31C67F8}" presName="composite" presStyleCnt="0"/>
      <dgm:spPr/>
    </dgm:pt>
    <dgm:pt modelId="{0360BECB-EBD8-5149-9D02-A8B8703AD0B0}" type="pres">
      <dgm:prSet presAssocID="{E4B5C3B8-7CD7-450F-94D1-3A7EB31C67F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72A6609-9102-3143-88EA-4F7CCEFB738A}" type="pres">
      <dgm:prSet presAssocID="{E4B5C3B8-7CD7-450F-94D1-3A7EB31C67F8}" presName="desTx" presStyleLbl="alignAccFollowNode1" presStyleIdx="0" presStyleCnt="3">
        <dgm:presLayoutVars>
          <dgm:bulletEnabled val="1"/>
        </dgm:presLayoutVars>
      </dgm:prSet>
      <dgm:spPr/>
    </dgm:pt>
    <dgm:pt modelId="{873B5C61-F3C1-174D-87AD-E125C686DC8C}" type="pres">
      <dgm:prSet presAssocID="{AA6F4A70-8349-47D0-AB3D-4142052B943A}" presName="space" presStyleCnt="0"/>
      <dgm:spPr/>
    </dgm:pt>
    <dgm:pt modelId="{40250000-573D-9743-B98E-D1765DBD9478}" type="pres">
      <dgm:prSet presAssocID="{8A4B5A7A-F68C-4F2F-8E97-E9F0FEF9196D}" presName="composite" presStyleCnt="0"/>
      <dgm:spPr/>
    </dgm:pt>
    <dgm:pt modelId="{957B6139-C905-F446-A6EA-21AD4C82B4C1}" type="pres">
      <dgm:prSet presAssocID="{8A4B5A7A-F68C-4F2F-8E97-E9F0FEF9196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3422ED2-0E7C-9741-B858-F2C4EAAEE6FE}" type="pres">
      <dgm:prSet presAssocID="{8A4B5A7A-F68C-4F2F-8E97-E9F0FEF9196D}" presName="desTx" presStyleLbl="alignAccFollowNode1" presStyleIdx="1" presStyleCnt="3">
        <dgm:presLayoutVars>
          <dgm:bulletEnabled val="1"/>
        </dgm:presLayoutVars>
      </dgm:prSet>
      <dgm:spPr/>
    </dgm:pt>
    <dgm:pt modelId="{BCE354F8-F7BA-AF47-A5B9-40E2D7EE7557}" type="pres">
      <dgm:prSet presAssocID="{3DD617BC-6E3A-4BF4-92F5-544FED7CA315}" presName="space" presStyleCnt="0"/>
      <dgm:spPr/>
    </dgm:pt>
    <dgm:pt modelId="{29E0B984-4751-8B42-8FFA-D519AED13DB3}" type="pres">
      <dgm:prSet presAssocID="{9BB75B68-AD9F-457F-8F61-871BFE441611}" presName="composite" presStyleCnt="0"/>
      <dgm:spPr/>
    </dgm:pt>
    <dgm:pt modelId="{7FCA9AC9-CBCC-9444-BA31-79BB4F984809}" type="pres">
      <dgm:prSet presAssocID="{9BB75B68-AD9F-457F-8F61-871BFE44161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F6CA017-8B98-8749-9107-49E194FEE475}" type="pres">
      <dgm:prSet presAssocID="{9BB75B68-AD9F-457F-8F61-871BFE44161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C3E1212-56ED-4D67-A002-8272C6638329}" srcId="{9BB75B68-AD9F-457F-8F61-871BFE441611}" destId="{CE94B0D8-3898-46A3-8587-F3AEC009C8E2}" srcOrd="0" destOrd="0" parTransId="{4EAE100A-B9AD-4154-92B5-040548160458}" sibTransId="{0D6B874C-2A3A-46E7-A723-4B2AF5B3C708}"/>
    <dgm:cxn modelId="{40242F2E-A179-0F40-8AD3-7E1245C018F1}" type="presOf" srcId="{CE94B0D8-3898-46A3-8587-F3AEC009C8E2}" destId="{FF6CA017-8B98-8749-9107-49E194FEE475}" srcOrd="0" destOrd="0" presId="urn:microsoft.com/office/officeart/2005/8/layout/hList1"/>
    <dgm:cxn modelId="{05C74F31-6831-4418-B997-576E3FB378EE}" srcId="{B671A0B2-50FE-4BFF-ABD9-B9BB199262D5}" destId="{9BB75B68-AD9F-457F-8F61-871BFE441611}" srcOrd="2" destOrd="0" parTransId="{013FBA7F-4654-4117-98B4-BC0C55546F77}" sibTransId="{77BD8439-4246-43F7-88E3-81F3BC6E940A}"/>
    <dgm:cxn modelId="{EC8C344C-7B23-4C42-94AE-FF84968EBF1C}" srcId="{E4B5C3B8-7CD7-450F-94D1-3A7EB31C67F8}" destId="{8544A166-E6B9-44FB-80C3-9D4B924BD7A2}" srcOrd="1" destOrd="0" parTransId="{2B6CC82B-86F0-4977-9E79-38B91C1FEDB1}" sibTransId="{577B963A-65D8-43F6-8B01-58C8CCF1692F}"/>
    <dgm:cxn modelId="{A823DC56-CB48-D542-BD5E-3365D10BFD7B}" type="presOf" srcId="{9BB75B68-AD9F-457F-8F61-871BFE441611}" destId="{7FCA9AC9-CBCC-9444-BA31-79BB4F984809}" srcOrd="0" destOrd="0" presId="urn:microsoft.com/office/officeart/2005/8/layout/hList1"/>
    <dgm:cxn modelId="{6AB7CA7A-D452-49FF-87A6-95475D01BAEB}" srcId="{E4B5C3B8-7CD7-450F-94D1-3A7EB31C67F8}" destId="{37E486D3-C42F-449E-8500-93D9FADDCD8B}" srcOrd="0" destOrd="0" parTransId="{88181147-D25B-4989-8886-393B556AD702}" sibTransId="{740E1D37-8403-4117-9299-AEC47CF623C2}"/>
    <dgm:cxn modelId="{F545927D-60AB-45B7-83FB-17779967761F}" srcId="{B671A0B2-50FE-4BFF-ABD9-B9BB199262D5}" destId="{8A4B5A7A-F68C-4F2F-8E97-E9F0FEF9196D}" srcOrd="1" destOrd="0" parTransId="{7842684F-81BE-45FF-972A-27C879015917}" sibTransId="{3DD617BC-6E3A-4BF4-92F5-544FED7CA315}"/>
    <dgm:cxn modelId="{067EB08C-C870-0A4B-B4CD-05F2583C1D6D}" type="presOf" srcId="{E4B5C3B8-7CD7-450F-94D1-3A7EB31C67F8}" destId="{0360BECB-EBD8-5149-9D02-A8B8703AD0B0}" srcOrd="0" destOrd="0" presId="urn:microsoft.com/office/officeart/2005/8/layout/hList1"/>
    <dgm:cxn modelId="{96D2E0B2-E399-5747-84CE-177A9608A653}" type="presOf" srcId="{37E486D3-C42F-449E-8500-93D9FADDCD8B}" destId="{D72A6609-9102-3143-88EA-4F7CCEFB738A}" srcOrd="0" destOrd="0" presId="urn:microsoft.com/office/officeart/2005/8/layout/hList1"/>
    <dgm:cxn modelId="{F7356DC2-B4C2-1B45-ABC8-701A1EC53763}" type="presOf" srcId="{C8A43445-AA47-497E-AC3C-5777412579F1}" destId="{A3422ED2-0E7C-9741-B858-F2C4EAAEE6FE}" srcOrd="0" destOrd="0" presId="urn:microsoft.com/office/officeart/2005/8/layout/hList1"/>
    <dgm:cxn modelId="{D2934BD6-E7F6-42BA-AD30-B13E99661D23}" srcId="{B671A0B2-50FE-4BFF-ABD9-B9BB199262D5}" destId="{E4B5C3B8-7CD7-450F-94D1-3A7EB31C67F8}" srcOrd="0" destOrd="0" parTransId="{3220E8DD-006B-43B2-9CF1-4F946D06620A}" sibTransId="{AA6F4A70-8349-47D0-AB3D-4142052B943A}"/>
    <dgm:cxn modelId="{2EB0F6E6-CEAB-4AB2-9A94-7870F444EF37}" srcId="{8A4B5A7A-F68C-4F2F-8E97-E9F0FEF9196D}" destId="{C8A43445-AA47-497E-AC3C-5777412579F1}" srcOrd="0" destOrd="0" parTransId="{6980001F-B4A8-4205-914B-2D6D02C14376}" sibTransId="{F0C8AB85-569B-45CA-BB1C-94C78D2A4CDE}"/>
    <dgm:cxn modelId="{C48CC0F9-5C0B-2F48-8D40-B565814680C0}" type="presOf" srcId="{8A4B5A7A-F68C-4F2F-8E97-E9F0FEF9196D}" destId="{957B6139-C905-F446-A6EA-21AD4C82B4C1}" srcOrd="0" destOrd="0" presId="urn:microsoft.com/office/officeart/2005/8/layout/hList1"/>
    <dgm:cxn modelId="{2FEAD9F9-D1D8-CC44-9570-44AE6FE3BE9A}" type="presOf" srcId="{8544A166-E6B9-44FB-80C3-9D4B924BD7A2}" destId="{D72A6609-9102-3143-88EA-4F7CCEFB738A}" srcOrd="0" destOrd="1" presId="urn:microsoft.com/office/officeart/2005/8/layout/hList1"/>
    <dgm:cxn modelId="{9F376FFD-7DBF-2440-9A31-490B1F42CF5E}" type="presOf" srcId="{B671A0B2-50FE-4BFF-ABD9-B9BB199262D5}" destId="{2209A056-F9D6-E84D-A577-C333AEADF6FB}" srcOrd="0" destOrd="0" presId="urn:microsoft.com/office/officeart/2005/8/layout/hList1"/>
    <dgm:cxn modelId="{742D821D-18A3-E045-B75A-1039E174DC12}" type="presParOf" srcId="{2209A056-F9D6-E84D-A577-C333AEADF6FB}" destId="{3FF973F4-69A4-D240-9E54-C4B3A0DC54DB}" srcOrd="0" destOrd="0" presId="urn:microsoft.com/office/officeart/2005/8/layout/hList1"/>
    <dgm:cxn modelId="{E28B61DB-DD7A-A44A-A2E9-B5A6A51F0E07}" type="presParOf" srcId="{3FF973F4-69A4-D240-9E54-C4B3A0DC54DB}" destId="{0360BECB-EBD8-5149-9D02-A8B8703AD0B0}" srcOrd="0" destOrd="0" presId="urn:microsoft.com/office/officeart/2005/8/layout/hList1"/>
    <dgm:cxn modelId="{3BF6477F-65A3-2346-B784-2F7B520367FD}" type="presParOf" srcId="{3FF973F4-69A4-D240-9E54-C4B3A0DC54DB}" destId="{D72A6609-9102-3143-88EA-4F7CCEFB738A}" srcOrd="1" destOrd="0" presId="urn:microsoft.com/office/officeart/2005/8/layout/hList1"/>
    <dgm:cxn modelId="{32B48FE9-A9B2-B54C-8F55-3F73279369FA}" type="presParOf" srcId="{2209A056-F9D6-E84D-A577-C333AEADF6FB}" destId="{873B5C61-F3C1-174D-87AD-E125C686DC8C}" srcOrd="1" destOrd="0" presId="urn:microsoft.com/office/officeart/2005/8/layout/hList1"/>
    <dgm:cxn modelId="{C9FE2037-AB83-FB40-98F1-E153685C3EE1}" type="presParOf" srcId="{2209A056-F9D6-E84D-A577-C333AEADF6FB}" destId="{40250000-573D-9743-B98E-D1765DBD9478}" srcOrd="2" destOrd="0" presId="urn:microsoft.com/office/officeart/2005/8/layout/hList1"/>
    <dgm:cxn modelId="{10F7F90D-8CC8-ED4C-8B42-47798065BB36}" type="presParOf" srcId="{40250000-573D-9743-B98E-D1765DBD9478}" destId="{957B6139-C905-F446-A6EA-21AD4C82B4C1}" srcOrd="0" destOrd="0" presId="urn:microsoft.com/office/officeart/2005/8/layout/hList1"/>
    <dgm:cxn modelId="{D2999A2E-11B2-4643-BC2C-6D194E89DBDE}" type="presParOf" srcId="{40250000-573D-9743-B98E-D1765DBD9478}" destId="{A3422ED2-0E7C-9741-B858-F2C4EAAEE6FE}" srcOrd="1" destOrd="0" presId="urn:microsoft.com/office/officeart/2005/8/layout/hList1"/>
    <dgm:cxn modelId="{2ED6A5A8-36CC-F446-8BD0-4A804DFB0743}" type="presParOf" srcId="{2209A056-F9D6-E84D-A577-C333AEADF6FB}" destId="{BCE354F8-F7BA-AF47-A5B9-40E2D7EE7557}" srcOrd="3" destOrd="0" presId="urn:microsoft.com/office/officeart/2005/8/layout/hList1"/>
    <dgm:cxn modelId="{6EA96B44-ECBE-FB4C-AFA7-24658141E9F1}" type="presParOf" srcId="{2209A056-F9D6-E84D-A577-C333AEADF6FB}" destId="{29E0B984-4751-8B42-8FFA-D519AED13DB3}" srcOrd="4" destOrd="0" presId="urn:microsoft.com/office/officeart/2005/8/layout/hList1"/>
    <dgm:cxn modelId="{C00B2293-176D-2845-BA03-028B8D96F4C8}" type="presParOf" srcId="{29E0B984-4751-8B42-8FFA-D519AED13DB3}" destId="{7FCA9AC9-CBCC-9444-BA31-79BB4F984809}" srcOrd="0" destOrd="0" presId="urn:microsoft.com/office/officeart/2005/8/layout/hList1"/>
    <dgm:cxn modelId="{65FE434F-7E29-324B-A3F0-F76F97514067}" type="presParOf" srcId="{29E0B984-4751-8B42-8FFA-D519AED13DB3}" destId="{FF6CA017-8B98-8749-9107-49E194FEE47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0BECB-EBD8-5149-9D02-A8B8703AD0B0}">
      <dsp:nvSpPr>
        <dsp:cNvPr id="0" name=""/>
        <dsp:cNvSpPr/>
      </dsp:nvSpPr>
      <dsp:spPr>
        <a:xfrm>
          <a:off x="3154" y="193376"/>
          <a:ext cx="3076060" cy="1208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Point Insertion Problem:</a:t>
          </a:r>
        </a:p>
      </dsp:txBody>
      <dsp:txXfrm>
        <a:off x="3154" y="193376"/>
        <a:ext cx="3076060" cy="1208307"/>
      </dsp:txXfrm>
    </dsp:sp>
    <dsp:sp modelId="{D72A6609-9102-3143-88EA-4F7CCEFB738A}">
      <dsp:nvSpPr>
        <dsp:cNvPr id="0" name=""/>
        <dsp:cNvSpPr/>
      </dsp:nvSpPr>
      <dsp:spPr>
        <a:xfrm>
          <a:off x="3154" y="1401684"/>
          <a:ext cx="3076060" cy="24375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Number of test points → chip area cost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Number of test patterns → test time </a:t>
          </a:r>
        </a:p>
      </dsp:txBody>
      <dsp:txXfrm>
        <a:off x="3154" y="1401684"/>
        <a:ext cx="3076060" cy="2437559"/>
      </dsp:txXfrm>
    </dsp:sp>
    <dsp:sp modelId="{957B6139-C905-F446-A6EA-21AD4C82B4C1}">
      <dsp:nvSpPr>
        <dsp:cNvPr id="0" name=""/>
        <dsp:cNvSpPr/>
      </dsp:nvSpPr>
      <dsp:spPr>
        <a:xfrm>
          <a:off x="3509864" y="193376"/>
          <a:ext cx="3076060" cy="1208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Hard problem, only approximate solutions exist </a:t>
          </a:r>
        </a:p>
      </dsp:txBody>
      <dsp:txXfrm>
        <a:off x="3509864" y="193376"/>
        <a:ext cx="3076060" cy="1208307"/>
      </dsp:txXfrm>
    </dsp:sp>
    <dsp:sp modelId="{A3422ED2-0E7C-9741-B858-F2C4EAAEE6FE}">
      <dsp:nvSpPr>
        <dsp:cNvPr id="0" name=""/>
        <dsp:cNvSpPr/>
      </dsp:nvSpPr>
      <dsp:spPr>
        <a:xfrm>
          <a:off x="3509864" y="1401684"/>
          <a:ext cx="3076060" cy="24375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Commercial solution: Synopsys TetraMax </a:t>
          </a:r>
        </a:p>
      </dsp:txBody>
      <dsp:txXfrm>
        <a:off x="3509864" y="1401684"/>
        <a:ext cx="3076060" cy="2437559"/>
      </dsp:txXfrm>
    </dsp:sp>
    <dsp:sp modelId="{7FCA9AC9-CBCC-9444-BA31-79BB4F984809}">
      <dsp:nvSpPr>
        <dsp:cNvPr id="0" name=""/>
        <dsp:cNvSpPr/>
      </dsp:nvSpPr>
      <dsp:spPr>
        <a:xfrm>
          <a:off x="7016573" y="193376"/>
          <a:ext cx="3076060" cy="1208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Can we improve it with Deep Learning?</a:t>
          </a:r>
        </a:p>
      </dsp:txBody>
      <dsp:txXfrm>
        <a:off x="7016573" y="193376"/>
        <a:ext cx="3076060" cy="1208307"/>
      </dsp:txXfrm>
    </dsp:sp>
    <dsp:sp modelId="{FF6CA017-8B98-8749-9107-49E194FEE475}">
      <dsp:nvSpPr>
        <dsp:cNvPr id="0" name=""/>
        <dsp:cNvSpPr/>
      </dsp:nvSpPr>
      <dsp:spPr>
        <a:xfrm>
          <a:off x="7016573" y="1401684"/>
          <a:ext cx="3076060" cy="24375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Predict testability </a:t>
          </a:r>
        </a:p>
      </dsp:txBody>
      <dsp:txXfrm>
        <a:off x="7016573" y="1401684"/>
        <a:ext cx="3076060" cy="2437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2FB30-2F23-8B4A-82A4-81435841701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E274E-29F4-0147-A2BA-B9A83B24A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3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74E-29F4-0147-A2BA-B9A83B24A5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08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74E-29F4-0147-A2BA-B9A83B24A5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9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74E-29F4-0147-A2BA-B9A83B24A5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0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74E-29F4-0147-A2BA-B9A83B24A5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86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74E-29F4-0147-A2BA-B9A83B24A5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1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74E-29F4-0147-A2BA-B9A83B24A5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22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74E-29F4-0147-A2BA-B9A83B24A5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93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74E-29F4-0147-A2BA-B9A83B24A5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74E-29F4-0147-A2BA-B9A83B24A5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74E-29F4-0147-A2BA-B9A83B24A5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8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6AB6-3BB2-C245-832C-A93C248AE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0D211-DAB3-2545-8EDC-F8282E675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9FA1-75D5-2B47-B9DA-8D09F3679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1D7A-FE45-B246-86F4-506787F64BCE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16C8B-5F67-7B47-8EC8-1E7CF31EE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0AA4A-161E-464E-AA4D-1860CFEA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CDFD-EC3B-1A4F-8719-2B6CF4DA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6EB59-D667-7343-B11E-C72DAB946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73761-FC45-2B48-A219-634214A40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9570B-45CE-BF42-9C35-681D6BFA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1D7A-FE45-B246-86F4-506787F64BCE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F38AA-1B0D-AA46-95FF-A992E887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15894-1669-A346-9E71-D8379C42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CDFD-EC3B-1A4F-8719-2B6CF4DA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8B25C-4A02-2245-A819-2F7496B5D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B618C-74A4-134F-90D5-EE9074615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B2FB7-4246-2848-9666-ADA48277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1D7A-FE45-B246-86F4-506787F64BCE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09DE0-24A8-814A-A9BD-6BDC7470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C651B-0EB6-4341-A616-9E121952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CDFD-EC3B-1A4F-8719-2B6CF4DA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7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D6EB-6BB1-BA4A-B7E3-292FBB7F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5F50B-0FAD-234C-897A-EAF4AE2F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C450-7378-ED41-A175-8BC89F97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1D7A-FE45-B246-86F4-506787F64BCE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7F7CA-3AD5-A347-94BC-ACCE6B5B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80CF1-68C3-5743-BECC-B6E9B36B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FE42-86CA-C14C-86D1-6073DC68B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7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EB37-3A7F-EA45-96F3-8BCA9EA9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FF740-DE99-DF46-82F3-B284FF450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57D25-0F0E-5344-946F-BF8A9B041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1D7A-FE45-B246-86F4-506787F64BCE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F474-CBB5-2D4A-A55F-CA7D27AB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8AA8A-91D1-8143-8A63-BC1768F7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FE42-86CA-C14C-86D1-6073DC68B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2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8783-D655-C747-8FC8-7E914D55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14BC8-D863-3349-A1AE-9AB436C18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8F082-9F85-6949-AAC1-855EBA523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63F1D-F2B7-7040-9F25-3A078446F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BDA6-FA55-C84C-9FEC-F14D90BFCBA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91737-7788-3D4F-890E-14D6F4FBD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335C2-E72B-9943-8B95-0010E6FE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FE42-86CA-C14C-86D1-6073DC68B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6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628D-DDE7-1A4E-B4C7-F661FF70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CE3BC-D551-204B-B487-BF65FF2EA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A3BD6-9C8D-6846-B044-07D26199E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8B7965-D552-0D41-AD41-9028F0AFE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23A5C-1FE9-274E-8030-D8D038E72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6805D-9C5F-8947-BDBC-D59F7CD0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BDA6-FA55-C84C-9FEC-F14D90BFCBA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D0DA70-F9BC-2645-B4D2-A22FDCE5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E2323-524A-1C49-955F-E9704301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FE42-86CA-C14C-86D1-6073DC68B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05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BD38-2883-6842-8722-2CEF745A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3F1BB-AF2D-D541-8FF4-0E8DCD9D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BDA6-FA55-C84C-9FEC-F14D90BFCBA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16E91-89A0-A244-A073-617A4B1E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8B7E2-22C1-3B4F-87EC-F6ADCF19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FE42-86CA-C14C-86D1-6073DC68B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D055E-BF35-A44B-AB59-6B34EC03D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1D7A-FE45-B246-86F4-506787F64BCE}" type="datetimeFigureOut">
              <a:rPr lang="en-US" smtClean="0"/>
              <a:t>5/25/21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238EF-19E4-5D4F-8F7C-CFF5B86CB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AD692-B944-3F47-9142-1A2544FD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CDFD-EC3B-1A4F-8719-2B6CF4DA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3B85-033B-6045-9929-99954921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3CB8-64A0-4248-930B-EFA465B6C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35DD6-C30E-2C48-830E-13171423F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C5C41-CF10-C54C-AD79-D7949A59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1D7A-FE45-B246-86F4-506787F64BCE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98A28-ECE6-6246-9DEF-787464E1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C2B1D-E8FA-0246-9D48-214BCE0A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CDFD-EC3B-1A4F-8719-2B6CF4DA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81C7-1A5F-2F44-8B0B-4C5D814D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0E5B6-B1BF-DF4E-A71C-353D4192F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A7AB8-48CF-BD43-A5A3-E1F958916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79C4F-0BA3-8F4F-AF93-E22972A7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1D7A-FE45-B246-86F4-506787F64BCE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6DB4F-95A7-7748-921B-FE94AD42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14685-8366-2E44-A941-F25E58B9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CDFD-EC3B-1A4F-8719-2B6CF4DA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95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A20AD0-1D32-4444-8E83-F907F83B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67BF9-540C-1946-A709-0DA17F773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84A94-5D84-D245-85DB-A7E37F682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8BDA6-FA55-C84C-9FEC-F14D90BFCBA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824D9-CB32-3C40-8F7A-F9D2A8648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D16E9-4AD9-3546-9E17-18FA5D443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BFE42-86CA-C14C-86D1-6073DC68B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3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0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d.ttu.ee/~maksim/benchmarks/iscas85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13A14-1D89-F348-B540-C0A3223A9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026" y="713195"/>
            <a:ext cx="9605948" cy="231866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Data Driven Fault Detection of VLSI Circuit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44120-B85E-9642-91A7-DBF760335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240" y="3031860"/>
            <a:ext cx="8937522" cy="1059373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Vedika Saravanan</a:t>
            </a:r>
          </a:p>
          <a:p>
            <a:r>
              <a:rPr lang="en-US" sz="1700">
                <a:solidFill>
                  <a:srgbClr val="FFFFFF"/>
                </a:solidFill>
              </a:rPr>
              <a:t>Nikita Acharya</a:t>
            </a:r>
          </a:p>
          <a:p>
            <a:r>
              <a:rPr lang="en-US" sz="1700">
                <a:solidFill>
                  <a:srgbClr val="FFFFFF"/>
                </a:solidFill>
              </a:rPr>
              <a:t>Saurav Pradhan</a:t>
            </a: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4DEF5DC4-D98E-4058-A628-34462B02C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6089" y="4805363"/>
            <a:ext cx="1179824" cy="11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984A58-6537-F649-A809-E5E192CD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BASE-MODEL TESTABILITY PREDICTION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C3E8-FE6F-A340-B689-69B09F58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2400"/>
              <a:t>Given a circuit, predict which gate outputs are difficult-to-test (DT)</a:t>
            </a:r>
          </a:p>
          <a:p>
            <a:pPr lvl="1"/>
            <a:r>
              <a:rPr lang="en-US" dirty="0"/>
              <a:t>Gate Features: [logic level, SCOAP_C0, SCOAP_C1, SCOAP_OB]</a:t>
            </a:r>
          </a:p>
          <a:p>
            <a:pPr lvl="1"/>
            <a:r>
              <a:rPr lang="en-US" dirty="0"/>
              <a:t>Gate Label: DT (0 or 1) generated by tool</a:t>
            </a:r>
          </a:p>
          <a:p>
            <a:endParaRPr lang="en-US" sz="2400"/>
          </a:p>
        </p:txBody>
      </p:sp>
      <p:pic>
        <p:nvPicPr>
          <p:cNvPr id="5" name="Picture 4" descr="Graphical user interface, text, chat or text message&#10;&#10;Description automatically generated with medium confidence">
            <a:extLst>
              <a:ext uri="{FF2B5EF4-FFF2-40B4-BE49-F238E27FC236}">
                <a16:creationId xmlns:a16="http://schemas.microsoft.com/office/drawing/2014/main" id="{2FF5521F-77E3-4B49-A88E-0D133912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647" y="3056772"/>
            <a:ext cx="6424010" cy="1879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6E2038-043B-4643-928B-EF2118D3EF29}"/>
              </a:ext>
            </a:extLst>
          </p:cNvPr>
          <p:cNvSpPr txBox="1"/>
          <p:nvPr/>
        </p:nvSpPr>
        <p:spPr>
          <a:xfrm>
            <a:off x="7392648" y="4566461"/>
            <a:ext cx="2088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Decision-Tree Classifier</a:t>
            </a:r>
          </a:p>
        </p:txBody>
      </p:sp>
    </p:spTree>
    <p:extLst>
      <p:ext uri="{BB962C8B-B14F-4D97-AF65-F5344CB8AC3E}">
        <p14:creationId xmlns:p14="http://schemas.microsoft.com/office/powerpoint/2010/main" val="1671310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8D1CB-930B-B247-96D7-E313D43D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BASE-MODEL METRICS</a:t>
            </a:r>
          </a:p>
        </p:txBody>
      </p:sp>
      <p:pic>
        <p:nvPicPr>
          <p:cNvPr id="21" name="Picture 20" descr="Chart, waterfall chart&#10;&#10;Description automatically generated">
            <a:extLst>
              <a:ext uri="{FF2B5EF4-FFF2-40B4-BE49-F238E27FC236}">
                <a16:creationId xmlns:a16="http://schemas.microsoft.com/office/drawing/2014/main" id="{ACDBDDF3-11DA-5640-9EBC-F3752AB47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441" y="2378076"/>
            <a:ext cx="4071257" cy="41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B880-32F1-FA42-A18C-16A42F018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58" y="-77372"/>
            <a:ext cx="10515600" cy="1325563"/>
          </a:xfrm>
        </p:spPr>
        <p:txBody>
          <a:bodyPr/>
          <a:lstStyle/>
          <a:p>
            <a:r>
              <a:rPr lang="en-US" b="1" dirty="0"/>
              <a:t>GCN – Graph Convolution Network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7133647-5621-3945-89A8-E5813F4F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" y="2725791"/>
            <a:ext cx="1985990" cy="1616099"/>
          </a:xfrm>
          <a:prstGeom prst="rect">
            <a:avLst/>
          </a:prstGeom>
        </p:spPr>
      </p:pic>
      <p:sp>
        <p:nvSpPr>
          <p:cNvPr id="21" name="Cube 20">
            <a:extLst>
              <a:ext uri="{FF2B5EF4-FFF2-40B4-BE49-F238E27FC236}">
                <a16:creationId xmlns:a16="http://schemas.microsoft.com/office/drawing/2014/main" id="{BAE1CB62-824F-C74B-A0A5-8EE354219A94}"/>
              </a:ext>
            </a:extLst>
          </p:cNvPr>
          <p:cNvSpPr/>
          <p:nvPr/>
        </p:nvSpPr>
        <p:spPr>
          <a:xfrm>
            <a:off x="9703927" y="2057858"/>
            <a:ext cx="595170" cy="2516745"/>
          </a:xfrm>
          <a:prstGeom prst="cube">
            <a:avLst>
              <a:gd name="adj" fmla="val 9269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C0873D-71B5-3348-A2E0-1944DC0236A0}"/>
              </a:ext>
            </a:extLst>
          </p:cNvPr>
          <p:cNvSpPr/>
          <p:nvPr/>
        </p:nvSpPr>
        <p:spPr>
          <a:xfrm>
            <a:off x="9417856" y="5505772"/>
            <a:ext cx="890731" cy="436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A1976F-40A0-9440-8DE4-4311E4E2EE38}"/>
              </a:ext>
            </a:extLst>
          </p:cNvPr>
          <p:cNvSpPr txBox="1"/>
          <p:nvPr/>
        </p:nvSpPr>
        <p:spPr>
          <a:xfrm>
            <a:off x="11039338" y="3253351"/>
            <a:ext cx="756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(EO)</a:t>
            </a:r>
          </a:p>
          <a:p>
            <a:r>
              <a:rPr lang="en-US" dirty="0"/>
              <a:t>1(HO)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DED903-3FF5-ED49-A863-B9042B69171A}"/>
              </a:ext>
            </a:extLst>
          </p:cNvPr>
          <p:cNvSpPr txBox="1"/>
          <p:nvPr/>
        </p:nvSpPr>
        <p:spPr>
          <a:xfrm>
            <a:off x="10894267" y="293888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6091F5F8-FC52-8344-8453-ACFEEF382BB9}"/>
              </a:ext>
            </a:extLst>
          </p:cNvPr>
          <p:cNvSpPr/>
          <p:nvPr/>
        </p:nvSpPr>
        <p:spPr>
          <a:xfrm>
            <a:off x="2110990" y="1752017"/>
            <a:ext cx="1099930" cy="3663190"/>
          </a:xfrm>
          <a:prstGeom prst="cube">
            <a:avLst>
              <a:gd name="adj" fmla="val 9269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11B4C985-7C81-2841-8612-7BB2127949D6}"/>
              </a:ext>
            </a:extLst>
          </p:cNvPr>
          <p:cNvSpPr/>
          <p:nvPr/>
        </p:nvSpPr>
        <p:spPr>
          <a:xfrm>
            <a:off x="4638230" y="1653676"/>
            <a:ext cx="1099930" cy="3663190"/>
          </a:xfrm>
          <a:prstGeom prst="cube">
            <a:avLst>
              <a:gd name="adj" fmla="val 9269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5EE8B0-F3F9-3747-9476-2356FC75D467}"/>
              </a:ext>
            </a:extLst>
          </p:cNvPr>
          <p:cNvGrpSpPr/>
          <p:nvPr/>
        </p:nvGrpSpPr>
        <p:grpSpPr>
          <a:xfrm>
            <a:off x="3373436" y="1702247"/>
            <a:ext cx="1099930" cy="3663189"/>
            <a:chOff x="5571536" y="1785878"/>
            <a:chExt cx="1099930" cy="3663189"/>
          </a:xfrm>
        </p:grpSpPr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7F97E5E9-CB7C-8346-B442-8840130B8386}"/>
                </a:ext>
              </a:extLst>
            </p:cNvPr>
            <p:cNvSpPr/>
            <p:nvPr/>
          </p:nvSpPr>
          <p:spPr>
            <a:xfrm>
              <a:off x="5571536" y="1785878"/>
              <a:ext cx="1099930" cy="3663189"/>
            </a:xfrm>
            <a:prstGeom prst="cube">
              <a:avLst>
                <a:gd name="adj" fmla="val 92692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8C0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375B7E-9E7A-3C4C-8E72-52CCD916E700}"/>
                </a:ext>
              </a:extLst>
            </p:cNvPr>
            <p:cNvGrpSpPr/>
            <p:nvPr/>
          </p:nvGrpSpPr>
          <p:grpSpPr>
            <a:xfrm>
              <a:off x="5821931" y="2633197"/>
              <a:ext cx="750960" cy="1827306"/>
              <a:chOff x="3788942" y="2631768"/>
              <a:chExt cx="750960" cy="182730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CA8FCED-2AFC-E843-96C3-17141A31F30D}"/>
                  </a:ext>
                </a:extLst>
              </p:cNvPr>
              <p:cNvSpPr/>
              <p:nvPr/>
            </p:nvSpPr>
            <p:spPr>
              <a:xfrm>
                <a:off x="3792413" y="3233171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CE2D61-4501-5A44-8EB7-01B01409EB82}"/>
                  </a:ext>
                </a:extLst>
              </p:cNvPr>
              <p:cNvSpPr/>
              <p:nvPr/>
            </p:nvSpPr>
            <p:spPr>
              <a:xfrm>
                <a:off x="3788942" y="3606179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C78235B-2F6A-8541-A92E-FF66D9565030}"/>
                  </a:ext>
                </a:extLst>
              </p:cNvPr>
              <p:cNvSpPr/>
              <p:nvPr/>
            </p:nvSpPr>
            <p:spPr>
              <a:xfrm>
                <a:off x="3792469" y="3981818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EC80CD8-C20A-5C46-B164-044DD6F9791A}"/>
                  </a:ext>
                </a:extLst>
              </p:cNvPr>
              <p:cNvGrpSpPr/>
              <p:nvPr/>
            </p:nvGrpSpPr>
            <p:grpSpPr>
              <a:xfrm>
                <a:off x="4117861" y="2976551"/>
                <a:ext cx="114271" cy="1292326"/>
                <a:chOff x="4149100" y="3064411"/>
                <a:chExt cx="114271" cy="1292326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8DA2DE6-0E3C-F34B-B843-3D752F623059}"/>
                    </a:ext>
                  </a:extLst>
                </p:cNvPr>
                <p:cNvSpPr/>
                <p:nvPr/>
              </p:nvSpPr>
              <p:spPr>
                <a:xfrm>
                  <a:off x="4150727" y="3064411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6322D77-4025-6A4C-B276-79ECF70CAE65}"/>
                    </a:ext>
                  </a:extLst>
                </p:cNvPr>
                <p:cNvSpPr/>
                <p:nvPr/>
              </p:nvSpPr>
              <p:spPr>
                <a:xfrm>
                  <a:off x="4149100" y="3486293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EB842E3-1AFE-EC43-9AA8-71DD5845E9A8}"/>
                    </a:ext>
                  </a:extLst>
                </p:cNvPr>
                <p:cNvSpPr/>
                <p:nvPr/>
              </p:nvSpPr>
              <p:spPr>
                <a:xfrm>
                  <a:off x="4149100" y="3864459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4F94000-6A67-B447-B717-7CF51E4556DA}"/>
                    </a:ext>
                  </a:extLst>
                </p:cNvPr>
                <p:cNvSpPr/>
                <p:nvPr/>
              </p:nvSpPr>
              <p:spPr>
                <a:xfrm>
                  <a:off x="4149100" y="4237467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92D06C5-13BB-B547-99B7-718F2B328A8F}"/>
                  </a:ext>
                </a:extLst>
              </p:cNvPr>
              <p:cNvSpPr/>
              <p:nvPr/>
            </p:nvSpPr>
            <p:spPr>
              <a:xfrm>
                <a:off x="3792413" y="4339804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8A0D4B3-6298-974C-B5F2-BE418DD4FBDE}"/>
                  </a:ext>
                </a:extLst>
              </p:cNvPr>
              <p:cNvGrpSpPr/>
              <p:nvPr/>
            </p:nvGrpSpPr>
            <p:grpSpPr>
              <a:xfrm>
                <a:off x="4425631" y="2631768"/>
                <a:ext cx="114271" cy="1292326"/>
                <a:chOff x="4149100" y="3064411"/>
                <a:chExt cx="114271" cy="1292326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7DF254D-0438-8F44-88FD-D412F0614597}"/>
                    </a:ext>
                  </a:extLst>
                </p:cNvPr>
                <p:cNvSpPr/>
                <p:nvPr/>
              </p:nvSpPr>
              <p:spPr>
                <a:xfrm>
                  <a:off x="4150727" y="3064411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24FB8FB-F5B9-214B-9056-8CAF720DADC1}"/>
                    </a:ext>
                  </a:extLst>
                </p:cNvPr>
                <p:cNvSpPr/>
                <p:nvPr/>
              </p:nvSpPr>
              <p:spPr>
                <a:xfrm>
                  <a:off x="4149100" y="3486293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0D89F06-024B-524C-B000-B25F4CD7B236}"/>
                    </a:ext>
                  </a:extLst>
                </p:cNvPr>
                <p:cNvSpPr/>
                <p:nvPr/>
              </p:nvSpPr>
              <p:spPr>
                <a:xfrm>
                  <a:off x="4149100" y="3864459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28AD682-5CD4-BF44-AF39-B8B01B6D34B3}"/>
                    </a:ext>
                  </a:extLst>
                </p:cNvPr>
                <p:cNvSpPr/>
                <p:nvPr/>
              </p:nvSpPr>
              <p:spPr>
                <a:xfrm>
                  <a:off x="4149100" y="4237467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9A665D-794A-A946-8F16-BB998747D333}"/>
              </a:ext>
            </a:extLst>
          </p:cNvPr>
          <p:cNvGrpSpPr/>
          <p:nvPr/>
        </p:nvGrpSpPr>
        <p:grpSpPr>
          <a:xfrm>
            <a:off x="5876781" y="1541575"/>
            <a:ext cx="1099930" cy="3663189"/>
            <a:chOff x="5571536" y="1785878"/>
            <a:chExt cx="1099930" cy="3663189"/>
          </a:xfrm>
        </p:grpSpPr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9B6A6AAE-FA27-BB47-B010-0604D618DBB8}"/>
                </a:ext>
              </a:extLst>
            </p:cNvPr>
            <p:cNvSpPr/>
            <p:nvPr/>
          </p:nvSpPr>
          <p:spPr>
            <a:xfrm>
              <a:off x="5571536" y="1785878"/>
              <a:ext cx="1099930" cy="3663189"/>
            </a:xfrm>
            <a:prstGeom prst="cube">
              <a:avLst>
                <a:gd name="adj" fmla="val 92692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4CE164E-3B05-C345-B7DF-550576FB3E5A}"/>
                </a:ext>
              </a:extLst>
            </p:cNvPr>
            <p:cNvGrpSpPr/>
            <p:nvPr/>
          </p:nvGrpSpPr>
          <p:grpSpPr>
            <a:xfrm>
              <a:off x="5821931" y="2633197"/>
              <a:ext cx="750960" cy="1827306"/>
              <a:chOff x="3788942" y="2631768"/>
              <a:chExt cx="750960" cy="182730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B8DEC9A-D22F-0B46-A0FD-380986A0A2A9}"/>
                  </a:ext>
                </a:extLst>
              </p:cNvPr>
              <p:cNvSpPr/>
              <p:nvPr/>
            </p:nvSpPr>
            <p:spPr>
              <a:xfrm>
                <a:off x="3792413" y="3233171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C1A686C-B53D-2A45-91E8-DACDFAB8B4DA}"/>
                  </a:ext>
                </a:extLst>
              </p:cNvPr>
              <p:cNvSpPr/>
              <p:nvPr/>
            </p:nvSpPr>
            <p:spPr>
              <a:xfrm>
                <a:off x="3788942" y="3606179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4FCEEBC-9C3B-5A44-800C-F1886A2C0E3B}"/>
                  </a:ext>
                </a:extLst>
              </p:cNvPr>
              <p:cNvSpPr/>
              <p:nvPr/>
            </p:nvSpPr>
            <p:spPr>
              <a:xfrm>
                <a:off x="3792469" y="3981818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AA2508F3-4373-D440-8F99-883E1A27333E}"/>
                  </a:ext>
                </a:extLst>
              </p:cNvPr>
              <p:cNvGrpSpPr/>
              <p:nvPr/>
            </p:nvGrpSpPr>
            <p:grpSpPr>
              <a:xfrm>
                <a:off x="4117861" y="2976551"/>
                <a:ext cx="114271" cy="1292326"/>
                <a:chOff x="4149100" y="3064411"/>
                <a:chExt cx="114271" cy="1292326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21BB411-C279-FB43-A92A-98ECB3F2CAFE}"/>
                    </a:ext>
                  </a:extLst>
                </p:cNvPr>
                <p:cNvSpPr/>
                <p:nvPr/>
              </p:nvSpPr>
              <p:spPr>
                <a:xfrm>
                  <a:off x="4150727" y="3064411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29C080F-3973-044E-8DCF-360057CF8E99}"/>
                    </a:ext>
                  </a:extLst>
                </p:cNvPr>
                <p:cNvSpPr/>
                <p:nvPr/>
              </p:nvSpPr>
              <p:spPr>
                <a:xfrm>
                  <a:off x="4149100" y="3486293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32F4BBB-792B-F349-88E6-25705BC438B1}"/>
                    </a:ext>
                  </a:extLst>
                </p:cNvPr>
                <p:cNvSpPr/>
                <p:nvPr/>
              </p:nvSpPr>
              <p:spPr>
                <a:xfrm>
                  <a:off x="4149100" y="3864459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DA96103-CA22-754C-A4EE-01CC65F5F25C}"/>
                    </a:ext>
                  </a:extLst>
                </p:cNvPr>
                <p:cNvSpPr/>
                <p:nvPr/>
              </p:nvSpPr>
              <p:spPr>
                <a:xfrm>
                  <a:off x="4149100" y="4237467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3A3EBEE-6FD0-004E-A03E-4DEEA558006D}"/>
                  </a:ext>
                </a:extLst>
              </p:cNvPr>
              <p:cNvSpPr/>
              <p:nvPr/>
            </p:nvSpPr>
            <p:spPr>
              <a:xfrm>
                <a:off x="3792413" y="4339804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6E8354AD-E08B-984C-8C25-61D7AA8A7658}"/>
                  </a:ext>
                </a:extLst>
              </p:cNvPr>
              <p:cNvGrpSpPr/>
              <p:nvPr/>
            </p:nvGrpSpPr>
            <p:grpSpPr>
              <a:xfrm>
                <a:off x="4425631" y="2631768"/>
                <a:ext cx="114271" cy="1292326"/>
                <a:chOff x="4149100" y="3064411"/>
                <a:chExt cx="114271" cy="1292326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81B4E1F-FA49-634E-B09A-EF84F3EC6A4A}"/>
                    </a:ext>
                  </a:extLst>
                </p:cNvPr>
                <p:cNvSpPr/>
                <p:nvPr/>
              </p:nvSpPr>
              <p:spPr>
                <a:xfrm>
                  <a:off x="4150727" y="3064411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061EB90-5F30-4B45-B590-5B0E574CDE3F}"/>
                    </a:ext>
                  </a:extLst>
                </p:cNvPr>
                <p:cNvSpPr/>
                <p:nvPr/>
              </p:nvSpPr>
              <p:spPr>
                <a:xfrm>
                  <a:off x="4149100" y="3486293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984685D0-EFD3-7947-931F-C44B870EB63C}"/>
                    </a:ext>
                  </a:extLst>
                </p:cNvPr>
                <p:cNvSpPr/>
                <p:nvPr/>
              </p:nvSpPr>
              <p:spPr>
                <a:xfrm>
                  <a:off x="4149100" y="3864459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4480ECC7-2718-3B4B-A3E7-3A6441DC2C82}"/>
                    </a:ext>
                  </a:extLst>
                </p:cNvPr>
                <p:cNvSpPr/>
                <p:nvPr/>
              </p:nvSpPr>
              <p:spPr>
                <a:xfrm>
                  <a:off x="4149100" y="4237467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63B30-C214-FA46-AE67-EED0D4FA8973}"/>
              </a:ext>
            </a:extLst>
          </p:cNvPr>
          <p:cNvSpPr/>
          <p:nvPr/>
        </p:nvSpPr>
        <p:spPr>
          <a:xfrm>
            <a:off x="1863486" y="5559702"/>
            <a:ext cx="661198" cy="436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ReLu</a:t>
            </a:r>
            <a:endParaRPr lang="en-US" sz="1400" dirty="0"/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057AE620-AB58-3E4B-BBDD-DFB87791F1DB}"/>
              </a:ext>
            </a:extLst>
          </p:cNvPr>
          <p:cNvSpPr/>
          <p:nvPr/>
        </p:nvSpPr>
        <p:spPr>
          <a:xfrm>
            <a:off x="7140404" y="1683838"/>
            <a:ext cx="1099930" cy="3663190"/>
          </a:xfrm>
          <a:prstGeom prst="cube">
            <a:avLst>
              <a:gd name="adj" fmla="val 9269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7E7F0E1-EB1C-6349-A673-779C71E6339D}"/>
              </a:ext>
            </a:extLst>
          </p:cNvPr>
          <p:cNvSpPr/>
          <p:nvPr/>
        </p:nvSpPr>
        <p:spPr>
          <a:xfrm>
            <a:off x="6958893" y="5559703"/>
            <a:ext cx="661198" cy="436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ReLu</a:t>
            </a:r>
            <a:endParaRPr lang="en-US" sz="14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F3B9F9E-4477-E946-9984-D545671DC197}"/>
              </a:ext>
            </a:extLst>
          </p:cNvPr>
          <p:cNvGrpSpPr/>
          <p:nvPr/>
        </p:nvGrpSpPr>
        <p:grpSpPr>
          <a:xfrm>
            <a:off x="8404027" y="1568102"/>
            <a:ext cx="1099930" cy="3663189"/>
            <a:chOff x="5571536" y="1785878"/>
            <a:chExt cx="1099930" cy="3663189"/>
          </a:xfrm>
        </p:grpSpPr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81A9411B-82C7-D945-A7ED-8BB5B6738BA4}"/>
                </a:ext>
              </a:extLst>
            </p:cNvPr>
            <p:cNvSpPr/>
            <p:nvPr/>
          </p:nvSpPr>
          <p:spPr>
            <a:xfrm>
              <a:off x="5571536" y="1785878"/>
              <a:ext cx="1099930" cy="3663189"/>
            </a:xfrm>
            <a:prstGeom prst="cube">
              <a:avLst>
                <a:gd name="adj" fmla="val 92692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2500F2D-8B1F-294B-94EF-40622EA57496}"/>
                </a:ext>
              </a:extLst>
            </p:cNvPr>
            <p:cNvGrpSpPr/>
            <p:nvPr/>
          </p:nvGrpSpPr>
          <p:grpSpPr>
            <a:xfrm>
              <a:off x="5821931" y="2633197"/>
              <a:ext cx="750960" cy="1827306"/>
              <a:chOff x="3788942" y="2631768"/>
              <a:chExt cx="750960" cy="182730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0267053-DEC7-F94F-9C21-0DAEF1F039EB}"/>
                  </a:ext>
                </a:extLst>
              </p:cNvPr>
              <p:cNvSpPr/>
              <p:nvPr/>
            </p:nvSpPr>
            <p:spPr>
              <a:xfrm>
                <a:off x="3792413" y="3233171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5BA9BB2-446A-1C4B-8258-7965F514F9AB}"/>
                  </a:ext>
                </a:extLst>
              </p:cNvPr>
              <p:cNvSpPr/>
              <p:nvPr/>
            </p:nvSpPr>
            <p:spPr>
              <a:xfrm>
                <a:off x="3788942" y="3606179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8E4B554-EEF6-4241-BD0E-064196909670}"/>
                  </a:ext>
                </a:extLst>
              </p:cNvPr>
              <p:cNvSpPr/>
              <p:nvPr/>
            </p:nvSpPr>
            <p:spPr>
              <a:xfrm>
                <a:off x="3792469" y="3981818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FAD27945-7FE5-CD40-846C-3725708765AF}"/>
                  </a:ext>
                </a:extLst>
              </p:cNvPr>
              <p:cNvGrpSpPr/>
              <p:nvPr/>
            </p:nvGrpSpPr>
            <p:grpSpPr>
              <a:xfrm>
                <a:off x="4117861" y="2976551"/>
                <a:ext cx="114271" cy="1292326"/>
                <a:chOff x="4149100" y="3064411"/>
                <a:chExt cx="114271" cy="1292326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873D426-59E4-624F-9C60-0E66FC85CB8B}"/>
                    </a:ext>
                  </a:extLst>
                </p:cNvPr>
                <p:cNvSpPr/>
                <p:nvPr/>
              </p:nvSpPr>
              <p:spPr>
                <a:xfrm>
                  <a:off x="4150727" y="3064411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48E56799-17B5-BA40-8EC2-0CE2FE62121C}"/>
                    </a:ext>
                  </a:extLst>
                </p:cNvPr>
                <p:cNvSpPr/>
                <p:nvPr/>
              </p:nvSpPr>
              <p:spPr>
                <a:xfrm>
                  <a:off x="4149100" y="3486293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554E852C-1F92-4A41-BDDA-9C31AB403F36}"/>
                    </a:ext>
                  </a:extLst>
                </p:cNvPr>
                <p:cNvSpPr/>
                <p:nvPr/>
              </p:nvSpPr>
              <p:spPr>
                <a:xfrm>
                  <a:off x="4149100" y="3864459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0700A41E-6384-A249-B2DE-3D04F9BD956B}"/>
                    </a:ext>
                  </a:extLst>
                </p:cNvPr>
                <p:cNvSpPr/>
                <p:nvPr/>
              </p:nvSpPr>
              <p:spPr>
                <a:xfrm>
                  <a:off x="4149100" y="4237467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AC076A9-8C6B-5745-BCB4-79CA997A9ED2}"/>
                  </a:ext>
                </a:extLst>
              </p:cNvPr>
              <p:cNvSpPr/>
              <p:nvPr/>
            </p:nvSpPr>
            <p:spPr>
              <a:xfrm>
                <a:off x="3792413" y="4339804"/>
                <a:ext cx="112644" cy="1192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B42598EF-EFDA-8944-B6BB-0BFE05C48B68}"/>
                  </a:ext>
                </a:extLst>
              </p:cNvPr>
              <p:cNvGrpSpPr/>
              <p:nvPr/>
            </p:nvGrpSpPr>
            <p:grpSpPr>
              <a:xfrm>
                <a:off x="4425631" y="2631768"/>
                <a:ext cx="114271" cy="1292326"/>
                <a:chOff x="4149100" y="3064411"/>
                <a:chExt cx="114271" cy="1292326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7679E0B-B555-9B48-B10E-D07669CD3F60}"/>
                    </a:ext>
                  </a:extLst>
                </p:cNvPr>
                <p:cNvSpPr/>
                <p:nvPr/>
              </p:nvSpPr>
              <p:spPr>
                <a:xfrm>
                  <a:off x="4150727" y="3064411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A12665FD-E6D7-FC4F-9053-39382ADD322B}"/>
                    </a:ext>
                  </a:extLst>
                </p:cNvPr>
                <p:cNvSpPr/>
                <p:nvPr/>
              </p:nvSpPr>
              <p:spPr>
                <a:xfrm>
                  <a:off x="4149100" y="3486293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4F94E6B6-3A05-C140-A7F1-B917A5AB8455}"/>
                    </a:ext>
                  </a:extLst>
                </p:cNvPr>
                <p:cNvSpPr/>
                <p:nvPr/>
              </p:nvSpPr>
              <p:spPr>
                <a:xfrm>
                  <a:off x="4149100" y="3864459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FC01F59-195B-1045-AAE1-483BB843558C}"/>
                    </a:ext>
                  </a:extLst>
                </p:cNvPr>
                <p:cNvSpPr/>
                <p:nvPr/>
              </p:nvSpPr>
              <p:spPr>
                <a:xfrm>
                  <a:off x="4149100" y="4237467"/>
                  <a:ext cx="112644" cy="11927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B257445-CDA7-E04E-8B6B-4A6ED9638A56}"/>
              </a:ext>
            </a:extLst>
          </p:cNvPr>
          <p:cNvSpPr/>
          <p:nvPr/>
        </p:nvSpPr>
        <p:spPr>
          <a:xfrm>
            <a:off x="4526997" y="5559703"/>
            <a:ext cx="661198" cy="436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ReLu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516F89-74E8-C840-8F44-130EDA92E9CF}"/>
              </a:ext>
            </a:extLst>
          </p:cNvPr>
          <p:cNvCxnSpPr>
            <a:cxnSpLocks/>
          </p:cNvCxnSpPr>
          <p:nvPr/>
        </p:nvCxnSpPr>
        <p:spPr>
          <a:xfrm flipV="1">
            <a:off x="1567543" y="2233061"/>
            <a:ext cx="1120500" cy="757236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7208F-FB87-9748-87D3-C80CAB0F6F6A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1572375" y="3943603"/>
            <a:ext cx="578806" cy="1471604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334E42-CDFE-7F47-AD4E-2658147EF89E}"/>
              </a:ext>
            </a:extLst>
          </p:cNvPr>
          <p:cNvCxnSpPr>
            <a:cxnSpLocks/>
          </p:cNvCxnSpPr>
          <p:nvPr/>
        </p:nvCxnSpPr>
        <p:spPr>
          <a:xfrm>
            <a:off x="2833204" y="3468885"/>
            <a:ext cx="516337" cy="6676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C3BC5A-A692-064C-A052-27C8794429A3}"/>
              </a:ext>
            </a:extLst>
          </p:cNvPr>
          <p:cNvCxnSpPr>
            <a:cxnSpLocks/>
          </p:cNvCxnSpPr>
          <p:nvPr/>
        </p:nvCxnSpPr>
        <p:spPr>
          <a:xfrm>
            <a:off x="4060550" y="3509102"/>
            <a:ext cx="563009" cy="0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09BA8E8-6973-0844-9AAB-874D2EB69047}"/>
              </a:ext>
            </a:extLst>
          </p:cNvPr>
          <p:cNvCxnSpPr>
            <a:cxnSpLocks/>
          </p:cNvCxnSpPr>
          <p:nvPr/>
        </p:nvCxnSpPr>
        <p:spPr>
          <a:xfrm>
            <a:off x="5344266" y="3481932"/>
            <a:ext cx="516337" cy="6676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44DD2AE-058A-D340-9F1E-233D10C40B5B}"/>
              </a:ext>
            </a:extLst>
          </p:cNvPr>
          <p:cNvCxnSpPr>
            <a:cxnSpLocks/>
          </p:cNvCxnSpPr>
          <p:nvPr/>
        </p:nvCxnSpPr>
        <p:spPr>
          <a:xfrm>
            <a:off x="6599700" y="3431743"/>
            <a:ext cx="516337" cy="6676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E86D29D-94B9-554E-82F0-CDECE6466938}"/>
              </a:ext>
            </a:extLst>
          </p:cNvPr>
          <p:cNvCxnSpPr>
            <a:cxnSpLocks/>
          </p:cNvCxnSpPr>
          <p:nvPr/>
        </p:nvCxnSpPr>
        <p:spPr>
          <a:xfrm>
            <a:off x="7885872" y="3438419"/>
            <a:ext cx="516337" cy="6676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9E1659A-607D-5A4D-AC81-A7E090A86A9C}"/>
              </a:ext>
            </a:extLst>
          </p:cNvPr>
          <p:cNvCxnSpPr>
            <a:cxnSpLocks/>
          </p:cNvCxnSpPr>
          <p:nvPr/>
        </p:nvCxnSpPr>
        <p:spPr>
          <a:xfrm>
            <a:off x="9187590" y="3414258"/>
            <a:ext cx="516337" cy="6676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2E9D745-8293-D547-9C51-ACC82ABBB1C9}"/>
              </a:ext>
            </a:extLst>
          </p:cNvPr>
          <p:cNvCxnSpPr>
            <a:cxnSpLocks/>
          </p:cNvCxnSpPr>
          <p:nvPr/>
        </p:nvCxnSpPr>
        <p:spPr>
          <a:xfrm flipV="1">
            <a:off x="10299097" y="3299312"/>
            <a:ext cx="530580" cy="2044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81A1D8C3-C2B4-EB49-A9AB-1F11E63906B2}"/>
              </a:ext>
            </a:extLst>
          </p:cNvPr>
          <p:cNvSpPr txBox="1"/>
          <p:nvPr/>
        </p:nvSpPr>
        <p:spPr>
          <a:xfrm rot="18592969">
            <a:off x="1951976" y="188726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E4F744C-9659-484A-8D1B-B193BA6306FF}"/>
              </a:ext>
            </a:extLst>
          </p:cNvPr>
          <p:cNvSpPr txBox="1"/>
          <p:nvPr/>
        </p:nvSpPr>
        <p:spPr>
          <a:xfrm rot="18815288">
            <a:off x="4532723" y="190632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01B9187-C362-C34D-9C12-A755D08DAD03}"/>
              </a:ext>
            </a:extLst>
          </p:cNvPr>
          <p:cNvSpPr txBox="1"/>
          <p:nvPr/>
        </p:nvSpPr>
        <p:spPr>
          <a:xfrm rot="18815288">
            <a:off x="3248499" y="195280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0812235-0074-DC4C-BA2B-E289BB4E131D}"/>
              </a:ext>
            </a:extLst>
          </p:cNvPr>
          <p:cNvSpPr txBox="1"/>
          <p:nvPr/>
        </p:nvSpPr>
        <p:spPr>
          <a:xfrm rot="18815288">
            <a:off x="5737709" y="183963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B6606F3-B9A9-8A43-93DE-E99A9E609170}"/>
              </a:ext>
            </a:extLst>
          </p:cNvPr>
          <p:cNvSpPr txBox="1"/>
          <p:nvPr/>
        </p:nvSpPr>
        <p:spPr>
          <a:xfrm rot="18815288">
            <a:off x="7014022" y="192832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5980410-FCD3-1247-9E1E-7A1E8EDEC42C}"/>
              </a:ext>
            </a:extLst>
          </p:cNvPr>
          <p:cNvSpPr txBox="1"/>
          <p:nvPr/>
        </p:nvSpPr>
        <p:spPr>
          <a:xfrm rot="18815288">
            <a:off x="8301150" y="178664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133C365-5987-8D47-8085-A1E054D48CD6}"/>
              </a:ext>
            </a:extLst>
          </p:cNvPr>
          <p:cNvSpPr txBox="1"/>
          <p:nvPr/>
        </p:nvSpPr>
        <p:spPr>
          <a:xfrm rot="18815288">
            <a:off x="9446506" y="195541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098500F-83AF-FB4F-A9A2-C9082FDF40F3}"/>
              </a:ext>
            </a:extLst>
          </p:cNvPr>
          <p:cNvSpPr txBox="1"/>
          <p:nvPr/>
        </p:nvSpPr>
        <p:spPr>
          <a:xfrm>
            <a:off x="3150240" y="5559702"/>
            <a:ext cx="94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dropout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62F1F6A-299B-5C43-96F4-9857B5812BE3}"/>
              </a:ext>
            </a:extLst>
          </p:cNvPr>
          <p:cNvSpPr txBox="1"/>
          <p:nvPr/>
        </p:nvSpPr>
        <p:spPr>
          <a:xfrm>
            <a:off x="5655647" y="5548341"/>
            <a:ext cx="94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dropout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FEAAB3E-50FC-894B-986B-E9C0EE39AB62}"/>
              </a:ext>
            </a:extLst>
          </p:cNvPr>
          <p:cNvSpPr txBox="1"/>
          <p:nvPr/>
        </p:nvSpPr>
        <p:spPr>
          <a:xfrm>
            <a:off x="8086329" y="5538387"/>
            <a:ext cx="94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dropout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FB8017E-A1A5-8640-896A-C07EA3304734}"/>
              </a:ext>
            </a:extLst>
          </p:cNvPr>
          <p:cNvSpPr txBox="1"/>
          <p:nvPr/>
        </p:nvSpPr>
        <p:spPr>
          <a:xfrm>
            <a:off x="9711550" y="744279"/>
            <a:ext cx="2236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EO – Easy to Observe</a:t>
            </a:r>
          </a:p>
          <a:p>
            <a:r>
              <a:rPr lang="en-US" dirty="0"/>
              <a:t>HO – Hard to Observe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E29C5C7-FFDC-E149-9E88-8A71822CB7E7}"/>
              </a:ext>
            </a:extLst>
          </p:cNvPr>
          <p:cNvSpPr txBox="1"/>
          <p:nvPr/>
        </p:nvSpPr>
        <p:spPr>
          <a:xfrm>
            <a:off x="1372089" y="6140510"/>
            <a:ext cx="155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Graph Convolution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C08CCAD-0D0E-7A49-9419-1345F198CD67}"/>
              </a:ext>
            </a:extLst>
          </p:cNvPr>
          <p:cNvSpPr txBox="1"/>
          <p:nvPr/>
        </p:nvSpPr>
        <p:spPr>
          <a:xfrm>
            <a:off x="4044521" y="6140510"/>
            <a:ext cx="155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Graph Convolution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1007BEF-8979-2B47-AEE5-B1E610070426}"/>
              </a:ext>
            </a:extLst>
          </p:cNvPr>
          <p:cNvSpPr txBox="1"/>
          <p:nvPr/>
        </p:nvSpPr>
        <p:spPr>
          <a:xfrm>
            <a:off x="6499978" y="6140510"/>
            <a:ext cx="155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Graph Convolution</a:t>
            </a:r>
          </a:p>
        </p:txBody>
      </p:sp>
    </p:spTree>
    <p:extLst>
      <p:ext uri="{BB962C8B-B14F-4D97-AF65-F5344CB8AC3E}">
        <p14:creationId xmlns:p14="http://schemas.microsoft.com/office/powerpoint/2010/main" val="1825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566D5-37D3-9147-901E-8CC6CCF7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FFFFFF"/>
                </a:solidFill>
              </a:rPr>
              <a:t>TAGConv</a:t>
            </a:r>
            <a:r>
              <a:rPr lang="en-US" sz="4000" b="1" dirty="0">
                <a:solidFill>
                  <a:srgbClr val="FFFFFF"/>
                </a:solidFill>
              </a:rPr>
              <a:t> MODEL SUMMARY AND PLOT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59223A8-8C7B-074F-B3F9-417B03EE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72" y="2207115"/>
            <a:ext cx="6245888" cy="4620942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D660A99-266F-E943-8354-A97D0F8F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367" y="2297876"/>
            <a:ext cx="3178629" cy="442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85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358B2-F938-754F-99F3-D02FC340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MODEL LAYERS HISTOGRAM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97BC05C-084D-2843-AB0C-EAF2C96B5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5"/>
          <a:stretch/>
        </p:blipFill>
        <p:spPr>
          <a:xfrm>
            <a:off x="401209" y="2177169"/>
            <a:ext cx="2918593" cy="444907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E0AE73F-27CC-BD4B-B97C-BA825753F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002" y="2177170"/>
            <a:ext cx="2944289" cy="4425302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5FE373-6C85-B44F-B1E2-1866E4B1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902" y="2177171"/>
            <a:ext cx="2944289" cy="468083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8A8BB39C-B610-3444-9A6A-0FA2531AD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36" y="2177170"/>
            <a:ext cx="2918592" cy="44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7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6E849E-7247-5844-9AFD-B4C8E5A7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INPUT DISTRIBUTION FOR TRAINING DATASET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E0C4188-4849-B54F-B5C8-3168ADBF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862" y="2645697"/>
            <a:ext cx="64008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0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F27CD-3676-F24D-A81F-E679A7982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MODEL LAYERS OUTCOME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0839C2-A6F7-C64C-9620-C987E5F59947}"/>
              </a:ext>
            </a:extLst>
          </p:cNvPr>
          <p:cNvGrpSpPr/>
          <p:nvPr/>
        </p:nvGrpSpPr>
        <p:grpSpPr>
          <a:xfrm>
            <a:off x="6577163" y="2136421"/>
            <a:ext cx="4770141" cy="2304785"/>
            <a:chOff x="611322" y="4010323"/>
            <a:chExt cx="5356414" cy="2871540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13DE34B1-9DAB-A849-A22E-5064BF841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322" y="4010323"/>
              <a:ext cx="2539666" cy="2460171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B1994B81-A40D-B142-9637-BA382FC28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8070" y="4023237"/>
              <a:ext cx="2539666" cy="24601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720A8B-9453-8244-B2EC-DD9533582088}"/>
                </a:ext>
              </a:extLst>
            </p:cNvPr>
            <p:cNvSpPr txBox="1"/>
            <p:nvPr/>
          </p:nvSpPr>
          <p:spPr>
            <a:xfrm>
              <a:off x="1718010" y="65067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59AE1-7778-874F-A0E4-72DC9E2D9065}"/>
                </a:ext>
              </a:extLst>
            </p:cNvPr>
            <p:cNvSpPr txBox="1"/>
            <p:nvPr/>
          </p:nvSpPr>
          <p:spPr>
            <a:xfrm>
              <a:off x="4547060" y="65125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0B3C20-6DC8-0748-AA7F-FB2041289D5F}"/>
              </a:ext>
            </a:extLst>
          </p:cNvPr>
          <p:cNvGrpSpPr/>
          <p:nvPr/>
        </p:nvGrpSpPr>
        <p:grpSpPr>
          <a:xfrm>
            <a:off x="6532072" y="4435253"/>
            <a:ext cx="4815232" cy="2460171"/>
            <a:chOff x="6201111" y="4023236"/>
            <a:chExt cx="5398633" cy="2896435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EBEE8791-47D3-1B4B-B508-8E9938720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1111" y="4023237"/>
              <a:ext cx="2564063" cy="2460171"/>
            </a:xfrm>
            <a:prstGeom prst="rect">
              <a:avLst/>
            </a:prstGeom>
          </p:spPr>
        </p:pic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B087125-7DB0-D44D-8F64-DE41E8736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6219" y="4023236"/>
              <a:ext cx="2573525" cy="246017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4DF65E-78A0-A349-A14A-33A3F4CDE1B9}"/>
                </a:ext>
              </a:extLst>
            </p:cNvPr>
            <p:cNvSpPr txBox="1"/>
            <p:nvPr/>
          </p:nvSpPr>
          <p:spPr>
            <a:xfrm>
              <a:off x="7363808" y="65503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296CAA-1B1E-B140-8F10-959F5AC1E292}"/>
                </a:ext>
              </a:extLst>
            </p:cNvPr>
            <p:cNvSpPr txBox="1"/>
            <p:nvPr/>
          </p:nvSpPr>
          <p:spPr>
            <a:xfrm>
              <a:off x="10312981" y="65503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2F774CC2-86EF-3E47-ACA8-35DAA6AD4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645" y="3301080"/>
            <a:ext cx="3004171" cy="1974608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6D19718C-5FEB-FA44-B5E5-F6C4F06A7D8E}"/>
              </a:ext>
            </a:extLst>
          </p:cNvPr>
          <p:cNvSpPr/>
          <p:nvPr/>
        </p:nvSpPr>
        <p:spPr>
          <a:xfrm>
            <a:off x="4822371" y="4005943"/>
            <a:ext cx="1550281" cy="28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3D6F2-994F-C44C-BEBB-0E4F46126C3B}"/>
              </a:ext>
            </a:extLst>
          </p:cNvPr>
          <p:cNvSpPr txBox="1"/>
          <p:nvPr/>
        </p:nvSpPr>
        <p:spPr>
          <a:xfrm>
            <a:off x="5244835" y="35774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GCN</a:t>
            </a:r>
          </a:p>
        </p:txBody>
      </p:sp>
    </p:spTree>
    <p:extLst>
      <p:ext uri="{BB962C8B-B14F-4D97-AF65-F5344CB8AC3E}">
        <p14:creationId xmlns:p14="http://schemas.microsoft.com/office/powerpoint/2010/main" val="3544613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A0812-847B-0843-AEFB-8275736E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MODEL METRICS – CONFUSION MATRIX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1AFD9B81-E55B-3A4A-9BDE-E255F6ED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397" y="2341848"/>
            <a:ext cx="4114419" cy="4204846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3E4D4C51-BB8E-034B-93A4-ABB64D659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67" y="2378820"/>
            <a:ext cx="4123184" cy="41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7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566D5-37D3-9147-901E-8CC6CCF7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GCN MODEL SUMMARY AND PLOT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1C86A4F-F9C6-944D-8BA7-9D6A36BDF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2" r="9051"/>
          <a:stretch/>
        </p:blipFill>
        <p:spPr>
          <a:xfrm>
            <a:off x="1219200" y="2264229"/>
            <a:ext cx="5997386" cy="446314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B23DD26-4111-A348-A26F-0A7ED0C2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/>
          <a:stretch/>
        </p:blipFill>
        <p:spPr>
          <a:xfrm>
            <a:off x="7299328" y="2177170"/>
            <a:ext cx="3934166" cy="46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11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A0812-847B-0843-AEFB-8275736E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GCN MODEL METRICS – CONFUSION MATRIX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3DAC0BD-2365-E144-94F9-0DCBC270A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58"/>
          <a:stretch/>
        </p:blipFill>
        <p:spPr>
          <a:xfrm>
            <a:off x="6630617" y="2354089"/>
            <a:ext cx="4032353" cy="41021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8BE052A-8592-3548-BCC7-9650DEBD6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4" r="14433"/>
          <a:stretch/>
        </p:blipFill>
        <p:spPr>
          <a:xfrm>
            <a:off x="1529031" y="2239789"/>
            <a:ext cx="4032353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7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F6163-6DB3-184A-BA68-963E72E9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VLSI TESTABILITY AND RELIABILITY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1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31EC7A6-1347-C148-8F15-6E15D7FD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79" y="2341848"/>
            <a:ext cx="9104253" cy="41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7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D3F09-E99F-824A-B3B0-77F1505C5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MILESTONES ACHIEVED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B286-0728-2349-9CD4-5D76974A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Input Preprocessing </a:t>
            </a:r>
          </a:p>
          <a:p>
            <a:pPr lvl="1"/>
            <a:r>
              <a:rPr lang="en-US" sz="2000" dirty="0"/>
              <a:t>Circuit level Min Max normalization of the features</a:t>
            </a:r>
          </a:p>
          <a:p>
            <a:r>
              <a:rPr lang="en-US" sz="2400" dirty="0"/>
              <a:t>Combined all the circuits to a data ( node features, adjacency matrix, and node labels) as a </a:t>
            </a:r>
            <a:r>
              <a:rPr lang="en-US" sz="2400" dirty="0">
                <a:solidFill>
                  <a:srgbClr val="FF0000"/>
                </a:solidFill>
              </a:rPr>
              <a:t>one big union of disjoint graphs</a:t>
            </a:r>
            <a:r>
              <a:rPr lang="en-US" sz="2400" dirty="0"/>
              <a:t>.</a:t>
            </a:r>
          </a:p>
          <a:p>
            <a:r>
              <a:rPr lang="en-US" sz="2400" dirty="0"/>
              <a:t>Test, train, and validation dataset</a:t>
            </a:r>
          </a:p>
          <a:p>
            <a:r>
              <a:rPr lang="en-US" sz="2400" dirty="0"/>
              <a:t>Different model architectures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D3F09-E99F-824A-B3B0-77F1505C5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TACKLE UNBALANCED DATASET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B286-0728-2349-9CD4-5D76974A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Custom loss function.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Focal loss function.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Manual assignment of class weight.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Sklearn</a:t>
            </a:r>
            <a:r>
              <a:rPr lang="en-US" sz="2400" dirty="0"/>
              <a:t> - </a:t>
            </a:r>
            <a:r>
              <a:rPr lang="en-US" sz="2400" dirty="0" err="1"/>
              <a:t>compute_class_weight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68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17780-0F60-BE46-AA2A-53612467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6C6A9-73EB-234E-8409-A801AEE18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algn="just"/>
            <a:r>
              <a:rPr lang="en-US" sz="3400" dirty="0"/>
              <a:t>After trying out multiple architectures and different approaches for determining the class weights for the unbalanced dataset, the Topology Aware Graph Convolution (</a:t>
            </a:r>
            <a:r>
              <a:rPr lang="en-US" sz="3400" dirty="0" err="1"/>
              <a:t>TAGConv</a:t>
            </a:r>
            <a:r>
              <a:rPr lang="en-US" sz="3400" dirty="0"/>
              <a:t>) model.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879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17780-0F60-BE46-AA2A-53612467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6C6A9-73EB-234E-8409-A801AEE18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 fontScale="62500" lnSpcReduction="20000"/>
          </a:bodyPr>
          <a:lstStyle/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marL="514350" indent="-514350" algn="just">
              <a:buFont typeface="+mj-lt"/>
              <a:buAutoNum type="arabicParenR"/>
            </a:pPr>
            <a:r>
              <a:rPr lang="en-US" dirty="0"/>
              <a:t>Du, Jian, et al. "Topology adaptive graph convolutional networks." </a:t>
            </a:r>
            <a:r>
              <a:rPr lang="en-US" i="1" dirty="0" err="1"/>
              <a:t>arXiv</a:t>
            </a:r>
            <a:r>
              <a:rPr lang="en-US" i="1" dirty="0"/>
              <a:t> preprint arXiv:1710.10370</a:t>
            </a:r>
            <a:r>
              <a:rPr lang="en-US" dirty="0"/>
              <a:t> (2017)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dirty="0" err="1"/>
              <a:t>Kipf</a:t>
            </a:r>
            <a:r>
              <a:rPr lang="en-US" dirty="0"/>
              <a:t>, Thomas N., and Max Welling. "Semi-supervised classification with graph convolutional networks." </a:t>
            </a:r>
            <a:r>
              <a:rPr lang="en-US" i="1" dirty="0" err="1"/>
              <a:t>arXiv</a:t>
            </a:r>
            <a:r>
              <a:rPr lang="en-US" i="1" dirty="0"/>
              <a:t> preprint arXiv:1609.02907</a:t>
            </a:r>
            <a:r>
              <a:rPr lang="en-US" dirty="0"/>
              <a:t> (2016).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dirty="0" err="1"/>
              <a:t>Defferrard</a:t>
            </a:r>
            <a:r>
              <a:rPr lang="en-US" dirty="0"/>
              <a:t>, Michaël, Xavier Bresson, and Pierre </a:t>
            </a:r>
            <a:r>
              <a:rPr lang="en-US" dirty="0" err="1"/>
              <a:t>Vandergheynst</a:t>
            </a:r>
            <a:r>
              <a:rPr lang="en-US" dirty="0"/>
              <a:t>. "Convolutional neural networks on graphs with fast localized spectral filtering." </a:t>
            </a:r>
            <a:r>
              <a:rPr lang="en-US" i="1" dirty="0" err="1"/>
              <a:t>arXiv</a:t>
            </a:r>
            <a:r>
              <a:rPr lang="en-US" i="1" dirty="0"/>
              <a:t> preprint arXiv:1606.09375</a:t>
            </a:r>
            <a:r>
              <a:rPr lang="en-US" dirty="0"/>
              <a:t> (2016).</a:t>
            </a:r>
          </a:p>
          <a:p>
            <a:pPr marL="514350" indent="-514350" algn="just">
              <a:buFont typeface="+mj-lt"/>
              <a:buAutoNum type="arabicParenR"/>
            </a:pPr>
            <a:endParaRPr lang="en-US" sz="2400" dirty="0"/>
          </a:p>
          <a:p>
            <a:pPr marL="514350" indent="-514350" algn="just">
              <a:buFont typeface="+mj-lt"/>
              <a:buAutoNum type="arabicParenR"/>
            </a:pPr>
            <a:endParaRPr lang="en-US" sz="2400" dirty="0"/>
          </a:p>
          <a:p>
            <a:pPr marL="514350" indent="-514350" algn="just">
              <a:buFont typeface="+mj-lt"/>
              <a:buAutoNum type="arabicParenR"/>
            </a:pPr>
            <a:endParaRPr lang="en-US" sz="2400" dirty="0"/>
          </a:p>
          <a:p>
            <a:pPr marL="514350" indent="-514350" algn="just">
              <a:buFont typeface="+mj-lt"/>
              <a:buAutoNum type="arabicParenR"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pPr marL="514350" indent="-514350" algn="just">
              <a:buFont typeface="+mj-lt"/>
              <a:buAutoNum type="arabicParenR"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9245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E29BC6-DE33-F74C-A791-A58AF95D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Graphic 21" descr="Smiling Face with No Fill">
            <a:extLst>
              <a:ext uri="{FF2B5EF4-FFF2-40B4-BE49-F238E27FC236}">
                <a16:creationId xmlns:a16="http://schemas.microsoft.com/office/drawing/2014/main" id="{28628AEB-D35B-4B09-A10A-A61DD1797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948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F6163-6DB3-184A-BA68-963E72E9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HOW DO WE TEST A CHIP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11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8DFFFE2-6348-5248-8B59-0C93CDCE8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5" t="23619"/>
          <a:stretch/>
        </p:blipFill>
        <p:spPr>
          <a:xfrm>
            <a:off x="1119322" y="2932417"/>
            <a:ext cx="10253258" cy="33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7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F6163-6DB3-184A-BA68-963E72E9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TESTABILITY PROBLEM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40A4CC-14E7-DF47-9CE5-F3996288B2AE}"/>
              </a:ext>
            </a:extLst>
          </p:cNvPr>
          <p:cNvGrpSpPr/>
          <p:nvPr/>
        </p:nvGrpSpPr>
        <p:grpSpPr>
          <a:xfrm>
            <a:off x="1317767" y="2988246"/>
            <a:ext cx="3445430" cy="2666095"/>
            <a:chOff x="218609" y="1401771"/>
            <a:chExt cx="3445430" cy="266609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12F61E-E574-DF4D-9734-A3553B502A66}"/>
                </a:ext>
              </a:extLst>
            </p:cNvPr>
            <p:cNvGrpSpPr/>
            <p:nvPr/>
          </p:nvGrpSpPr>
          <p:grpSpPr>
            <a:xfrm>
              <a:off x="218609" y="1401771"/>
              <a:ext cx="3445430" cy="2666095"/>
              <a:chOff x="218609" y="1401771"/>
              <a:chExt cx="3445430" cy="266609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FD7248-3DBD-0446-B0BA-FF66D9DF31F3}"/>
                  </a:ext>
                </a:extLst>
              </p:cNvPr>
              <p:cNvGrpSpPr/>
              <p:nvPr/>
            </p:nvGrpSpPr>
            <p:grpSpPr>
              <a:xfrm>
                <a:off x="218609" y="1401771"/>
                <a:ext cx="3243518" cy="2666095"/>
                <a:chOff x="237550" y="1547798"/>
                <a:chExt cx="3243518" cy="266609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2B34CA9-5531-9B40-B2B2-2D491501F9F6}"/>
                    </a:ext>
                  </a:extLst>
                </p:cNvPr>
                <p:cNvGrpSpPr/>
                <p:nvPr/>
              </p:nvGrpSpPr>
              <p:grpSpPr>
                <a:xfrm>
                  <a:off x="237550" y="1966553"/>
                  <a:ext cx="3243518" cy="2247340"/>
                  <a:chOff x="231008" y="1465392"/>
                  <a:chExt cx="3243518" cy="2247340"/>
                </a:xfrm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1DEA8F18-2287-8A45-A530-0EF4126E3A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8566" y="1922341"/>
                    <a:ext cx="65220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9634FB27-1377-5340-A4DC-2010D847F2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186" y="2407959"/>
                    <a:ext cx="1532979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E76E512-DC22-EF47-B5A8-28CF4ACA4BF2}"/>
                      </a:ext>
                    </a:extLst>
                  </p:cNvPr>
                  <p:cNvSpPr txBox="1"/>
                  <p:nvPr/>
                </p:nvSpPr>
                <p:spPr>
                  <a:xfrm>
                    <a:off x="231008" y="1737675"/>
                    <a:ext cx="4475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G1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7648454-0229-3E46-A812-38397BA5843F}"/>
                      </a:ext>
                    </a:extLst>
                  </p:cNvPr>
                  <p:cNvSpPr txBox="1"/>
                  <p:nvPr/>
                </p:nvSpPr>
                <p:spPr>
                  <a:xfrm>
                    <a:off x="231008" y="2199303"/>
                    <a:ext cx="4475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G2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A249368-AB0D-9A45-9972-363598A21AEC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50" y="2744948"/>
                    <a:ext cx="4475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G3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65EECFDC-9594-C947-ABC6-2E4F1172C7BC}"/>
                      </a:ext>
                    </a:extLst>
                  </p:cNvPr>
                  <p:cNvSpPr txBox="1"/>
                  <p:nvPr/>
                </p:nvSpPr>
                <p:spPr>
                  <a:xfrm>
                    <a:off x="231008" y="3064053"/>
                    <a:ext cx="4475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</a:rPr>
                      <a:t>G6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1C3CBCB-5A57-6C43-A26C-8A6BF89D75E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50" y="3343400"/>
                    <a:ext cx="4475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G7</a:t>
                    </a:r>
                  </a:p>
                </p:txBody>
              </p: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A2FF1EE-7FFC-CC4D-8191-81B97CC1D0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13" y="3528066"/>
                    <a:ext cx="1529852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747C276-9313-C947-9F3E-F235DEE2F4B6}"/>
                      </a:ext>
                    </a:extLst>
                  </p:cNvPr>
                  <p:cNvGrpSpPr/>
                  <p:nvPr/>
                </p:nvGrpSpPr>
                <p:grpSpPr>
                  <a:xfrm>
                    <a:off x="1026902" y="1832319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BE5EFB0A-D14A-8543-A965-E06A6C8922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78F025B1-5F2A-764C-AEF1-5CD41E0922E1}"/>
                        </a:ext>
                      </a:extLst>
                    </p:cNvPr>
                    <p:cNvCxnSpPr>
                      <a:cxnSpLocks/>
                      <a:endCxn id="79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9" name="Arc 78">
                      <a:extLst>
                        <a:ext uri="{FF2B5EF4-FFF2-40B4-BE49-F238E27FC236}">
                          <a16:creationId xmlns:a16="http://schemas.microsoft.com/office/drawing/2014/main" id="{1EA2DD0C-5948-C24B-B794-AC8768ACD0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A2C18E53-C9DD-5C42-A92F-0251DA8D1975}"/>
                      </a:ext>
                    </a:extLst>
                  </p:cNvPr>
                  <p:cNvCxnSpPr/>
                  <p:nvPr/>
                </p:nvCxnSpPr>
                <p:spPr>
                  <a:xfrm>
                    <a:off x="678566" y="2983498"/>
                    <a:ext cx="71367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D8F3F45-9F0A-8744-AE62-8B99434298A4}"/>
                      </a:ext>
                    </a:extLst>
                  </p:cNvPr>
                  <p:cNvCxnSpPr/>
                  <p:nvPr/>
                </p:nvCxnSpPr>
                <p:spPr>
                  <a:xfrm>
                    <a:off x="685186" y="3241909"/>
                    <a:ext cx="71367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FF16ACD0-6551-1F43-B2D4-FDB06D29F8EC}"/>
                      </a:ext>
                    </a:extLst>
                  </p:cNvPr>
                  <p:cNvGrpSpPr/>
                  <p:nvPr/>
                </p:nvGrpSpPr>
                <p:grpSpPr>
                  <a:xfrm>
                    <a:off x="1105546" y="2196326"/>
                    <a:ext cx="225228" cy="787173"/>
                    <a:chOff x="1105546" y="2196326"/>
                    <a:chExt cx="225228" cy="787173"/>
                  </a:xfrm>
                </p:grpSpPr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718801A9-B0A9-5242-A33B-8028D57EBD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105546" y="2196326"/>
                      <a:ext cx="0" cy="787173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0CD41D67-3D15-6D46-ABAB-C72252DAB98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05546" y="2196326"/>
                      <a:ext cx="225228" cy="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D3C773C-FA64-3345-BF32-798FA8924B9D}"/>
                      </a:ext>
                    </a:extLst>
                  </p:cNvPr>
                  <p:cNvSpPr/>
                  <p:nvPr/>
                </p:nvSpPr>
                <p:spPr>
                  <a:xfrm>
                    <a:off x="1080405" y="2960640"/>
                    <a:ext cx="45719" cy="4571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23F9CFDD-0819-8C44-851F-E1002AE614CD}"/>
                      </a:ext>
                    </a:extLst>
                  </p:cNvPr>
                  <p:cNvGrpSpPr/>
                  <p:nvPr/>
                </p:nvGrpSpPr>
                <p:grpSpPr>
                  <a:xfrm>
                    <a:off x="1091497" y="2902424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510C66F4-C071-CF44-9045-8AE4E0748A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696683EA-2E68-7D4C-B378-DD27E7B075C9}"/>
                        </a:ext>
                      </a:extLst>
                    </p:cNvPr>
                    <p:cNvCxnSpPr>
                      <a:cxnSpLocks/>
                      <a:endCxn id="74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4" name="Arc 73">
                      <a:extLst>
                        <a:ext uri="{FF2B5EF4-FFF2-40B4-BE49-F238E27FC236}">
                          <a16:creationId xmlns:a16="http://schemas.microsoft.com/office/drawing/2014/main" id="{037DB3A1-A5EE-E84A-9227-3ABDC9A52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C0FCF9E9-56FE-C04A-94AF-05EC48D7F0D6}"/>
                      </a:ext>
                    </a:extLst>
                  </p:cNvPr>
                  <p:cNvGrpSpPr/>
                  <p:nvPr/>
                </p:nvGrpSpPr>
                <p:grpSpPr>
                  <a:xfrm>
                    <a:off x="1914294" y="2340983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E82C5B1B-E770-344E-86C2-7F11C5F0E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AD4346D3-C727-4549-9C1F-CF08EFD41A34}"/>
                        </a:ext>
                      </a:extLst>
                    </p:cNvPr>
                    <p:cNvCxnSpPr>
                      <a:cxnSpLocks/>
                      <a:endCxn id="71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Arc 70">
                      <a:extLst>
                        <a:ext uri="{FF2B5EF4-FFF2-40B4-BE49-F238E27FC236}">
                          <a16:creationId xmlns:a16="http://schemas.microsoft.com/office/drawing/2014/main" id="{62C4E4A7-29E5-3240-A6D7-C6F61307D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CE4F35EA-9D7C-D546-A720-2CEDD6503EB9}"/>
                      </a:ext>
                    </a:extLst>
                  </p:cNvPr>
                  <p:cNvGrpSpPr/>
                  <p:nvPr/>
                </p:nvGrpSpPr>
                <p:grpSpPr>
                  <a:xfrm>
                    <a:off x="1914293" y="3171301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A95E6826-E1F6-404F-A336-295CA0A622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090AAF73-6DB8-3849-B226-44EA55175BF7}"/>
                        </a:ext>
                      </a:extLst>
                    </p:cNvPr>
                    <p:cNvCxnSpPr>
                      <a:cxnSpLocks/>
                      <a:endCxn id="68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" name="Arc 67">
                      <a:extLst>
                        <a:ext uri="{FF2B5EF4-FFF2-40B4-BE49-F238E27FC236}">
                          <a16:creationId xmlns:a16="http://schemas.microsoft.com/office/drawing/2014/main" id="{69694071-521C-6742-A5C2-566055401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C2BFA7EF-9DC9-8144-8BF3-251CDA92C0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29542" y="3114282"/>
                    <a:ext cx="242326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Elbow Connector 45">
                    <a:extLst>
                      <a:ext uri="{FF2B5EF4-FFF2-40B4-BE49-F238E27FC236}">
                        <a16:creationId xmlns:a16="http://schemas.microsoft.com/office/drawing/2014/main" id="{1F68CED7-0105-F142-ACF1-2E4AD850DC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1916071" y="2812187"/>
                    <a:ext cx="457892" cy="146298"/>
                  </a:xfrm>
                  <a:prstGeom prst="bentConnector3">
                    <a:avLst>
                      <a:gd name="adj1" fmla="val 94237"/>
                    </a:avLst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Elbow Connector 46">
                    <a:extLst>
                      <a:ext uri="{FF2B5EF4-FFF2-40B4-BE49-F238E27FC236}">
                        <a16:creationId xmlns:a16="http://schemas.microsoft.com/office/drawing/2014/main" id="{8CF0A358-F575-9D4E-8443-42BB1CE9C836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2010578" y="3175571"/>
                    <a:ext cx="268877" cy="146297"/>
                  </a:xfrm>
                  <a:prstGeom prst="bentConnector3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4DAABA9-E9A4-3B4B-AD8A-C59F55E5DBFD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193" y="1465392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G10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9B2D893-9C6B-534C-98EA-A94E5459FBCF}"/>
                      </a:ext>
                    </a:extLst>
                  </p:cNvPr>
                  <p:cNvSpPr txBox="1"/>
                  <p:nvPr/>
                </p:nvSpPr>
                <p:spPr>
                  <a:xfrm>
                    <a:off x="1349890" y="2542022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G11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F2E44FC-2F0F-264D-A40D-79B2D0EDF3D3}"/>
                      </a:ext>
                    </a:extLst>
                  </p:cNvPr>
                  <p:cNvSpPr txBox="1"/>
                  <p:nvPr/>
                </p:nvSpPr>
                <p:spPr>
                  <a:xfrm>
                    <a:off x="2110891" y="2020244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G16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ADE605A-E063-BA41-9B9F-11147EA38DE7}"/>
                      </a:ext>
                    </a:extLst>
                  </p:cNvPr>
                  <p:cNvSpPr txBox="1"/>
                  <p:nvPr/>
                </p:nvSpPr>
                <p:spPr>
                  <a:xfrm>
                    <a:off x="2152963" y="2822213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G19</a:t>
                    </a:r>
                  </a:p>
                </p:txBody>
              </p: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EA88B693-182A-1A45-A27B-F397F5773EB9}"/>
                      </a:ext>
                    </a:extLst>
                  </p:cNvPr>
                  <p:cNvGrpSpPr/>
                  <p:nvPr/>
                </p:nvGrpSpPr>
                <p:grpSpPr>
                  <a:xfrm>
                    <a:off x="2717540" y="1950002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210F74EF-2EFF-064A-A749-B163AD5F37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DE77F48B-6CDA-E140-BDC9-38DF8483757B}"/>
                        </a:ext>
                      </a:extLst>
                    </p:cNvPr>
                    <p:cNvCxnSpPr>
                      <a:cxnSpLocks/>
                      <a:endCxn id="65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Arc 64">
                      <a:extLst>
                        <a:ext uri="{FF2B5EF4-FFF2-40B4-BE49-F238E27FC236}">
                          <a16:creationId xmlns:a16="http://schemas.microsoft.com/office/drawing/2014/main" id="{F66CFA73-E676-D049-9923-75A9EEA3D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8D44B61B-10C6-564C-9A06-55A30A31BAE3}"/>
                      </a:ext>
                    </a:extLst>
                  </p:cNvPr>
                  <p:cNvGrpSpPr/>
                  <p:nvPr/>
                </p:nvGrpSpPr>
                <p:grpSpPr>
                  <a:xfrm>
                    <a:off x="2736481" y="3027406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7B67C172-B1A9-D04D-AF07-60D8ACE1E7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6FEE2180-9B92-F249-ACAC-0D57097B8897}"/>
                        </a:ext>
                      </a:extLst>
                    </p:cNvPr>
                    <p:cNvCxnSpPr>
                      <a:cxnSpLocks/>
                      <a:endCxn id="62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Arc 61">
                      <a:extLst>
                        <a:ext uri="{FF2B5EF4-FFF2-40B4-BE49-F238E27FC236}">
                          <a16:creationId xmlns:a16="http://schemas.microsoft.com/office/drawing/2014/main" id="{30622DC5-191A-1242-8A69-B5E1F0D96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51664920-048E-1A4F-909C-7B7AE395FA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2338" y="3383158"/>
                    <a:ext cx="388015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3EF70ACC-801B-3241-BB9B-EF236192C7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64947" y="2044177"/>
                    <a:ext cx="1256466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Elbow Connector 55">
                    <a:extLst>
                      <a:ext uri="{FF2B5EF4-FFF2-40B4-BE49-F238E27FC236}">
                        <a16:creationId xmlns:a16="http://schemas.microsoft.com/office/drawing/2014/main" id="{0244D13A-0D52-0345-9C63-0DA309857C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652338" y="2311855"/>
                    <a:ext cx="369024" cy="240987"/>
                  </a:xfrm>
                  <a:prstGeom prst="bentConnector3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Elbow Connector 56">
                    <a:extLst>
                      <a:ext uri="{FF2B5EF4-FFF2-40B4-BE49-F238E27FC236}">
                        <a16:creationId xmlns:a16="http://schemas.microsoft.com/office/drawing/2014/main" id="{C67AB540-F236-7341-9239-FEB8A7A92B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2682970" y="2706720"/>
                    <a:ext cx="511215" cy="203453"/>
                  </a:xfrm>
                  <a:prstGeom prst="bentConnector3">
                    <a:avLst>
                      <a:gd name="adj1" fmla="val 110748"/>
                    </a:avLst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BE775B1-DC1D-C340-B064-F4941736BF2D}"/>
                      </a:ext>
                    </a:extLst>
                  </p:cNvPr>
                  <p:cNvSpPr txBox="1"/>
                  <p:nvPr/>
                </p:nvSpPr>
                <p:spPr>
                  <a:xfrm>
                    <a:off x="2872066" y="1601801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G22</a:t>
                    </a: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AB5BB30-339E-A84C-BA32-9832D3C19074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948" y="2674191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G23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ECBE166E-64A2-CD4A-AA9F-B1B04D598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504" y="1547798"/>
                      <a:ext cx="1609608" cy="36933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</m:sub>
                          </m:sSub>
                        </m:oMath>
                      </a14:m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VLSI Circuit</a:t>
                      </a:r>
                    </a:p>
                  </p:txBody>
                </p:sp>
              </mc:Choice>
              <mc:Fallback xmlns="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1484274F-2C9C-A74A-96A7-EEAB2569945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504" y="1547798"/>
                      <a:ext cx="1609608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t="-6667" r="-2344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5BA3EC-55EC-4B42-A72F-066018200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3186" y="2551460"/>
                <a:ext cx="20191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C9009FD-BF1C-BF41-9676-A3EC5EA89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2127" y="3607949"/>
                <a:ext cx="20191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4EE06EF-C081-0F44-B9A6-EEDD342146AC}"/>
                    </a:ext>
                  </a:extLst>
                </p:cNvPr>
                <p:cNvSpPr txBox="1"/>
                <p:nvPr/>
              </p:nvSpPr>
              <p:spPr>
                <a:xfrm>
                  <a:off x="928585" y="3248481"/>
                  <a:ext cx="5354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3_0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E8FD160-BDD7-9247-BF95-7523DA220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585" y="3248481"/>
                  <a:ext cx="535403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73905AA-6537-A24E-BFD2-03E485AE194C}"/>
                    </a:ext>
                  </a:extLst>
                </p:cNvPr>
                <p:cNvSpPr txBox="1"/>
                <p:nvPr/>
              </p:nvSpPr>
              <p:spPr>
                <a:xfrm>
                  <a:off x="1709040" y="2723376"/>
                  <a:ext cx="6065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11_0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BCE76D44-F3EC-EC40-8555-EB31CF6CC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9040" y="2723376"/>
                  <a:ext cx="606576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4E905B2-D866-BE42-BAAB-29010984D01E}"/>
                    </a:ext>
                  </a:extLst>
                </p:cNvPr>
                <p:cNvSpPr txBox="1"/>
                <p:nvPr/>
              </p:nvSpPr>
              <p:spPr>
                <a:xfrm>
                  <a:off x="1672793" y="3489983"/>
                  <a:ext cx="6065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11_1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13B1765-3CCF-6045-8B6B-89F3F8A9B4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793" y="3489983"/>
                  <a:ext cx="606576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591211F-E867-7D4B-B5EE-666C8FE7F955}"/>
                    </a:ext>
                  </a:extLst>
                </p:cNvPr>
                <p:cNvSpPr txBox="1"/>
                <p:nvPr/>
              </p:nvSpPr>
              <p:spPr>
                <a:xfrm>
                  <a:off x="2501462" y="2380776"/>
                  <a:ext cx="6065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16_0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35EB999-C5C2-574B-B268-F8B6BB437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1462" y="2380776"/>
                  <a:ext cx="606576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E60B5DC-3DC7-B342-A798-4D897DF8BE78}"/>
                    </a:ext>
                  </a:extLst>
                </p:cNvPr>
                <p:cNvSpPr txBox="1"/>
                <p:nvPr/>
              </p:nvSpPr>
              <p:spPr>
                <a:xfrm>
                  <a:off x="2516486" y="3347440"/>
                  <a:ext cx="6065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16_1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87C9680-01FF-6742-A203-1DBECBB22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486" y="3347440"/>
                  <a:ext cx="606576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32F9E1F-F2F5-4545-8B40-0FD4F02B1F43}"/>
                    </a:ext>
                  </a:extLst>
                </p:cNvPr>
                <p:cNvSpPr txBox="1"/>
                <p:nvPr/>
              </p:nvSpPr>
              <p:spPr>
                <a:xfrm>
                  <a:off x="739755" y="2267475"/>
                  <a:ext cx="5354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3_1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1FAA941-0DC6-8E44-8209-7E6C01778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755" y="2267475"/>
                  <a:ext cx="53540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0" name="Picture 79" descr="Chart&#10;&#10;Description automatically generated">
            <a:extLst>
              <a:ext uri="{FF2B5EF4-FFF2-40B4-BE49-F238E27FC236}">
                <a16:creationId xmlns:a16="http://schemas.microsoft.com/office/drawing/2014/main" id="{B9C96C8D-4F1C-794C-AD7E-51B58234D9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8846" y="3225082"/>
            <a:ext cx="4335515" cy="2890343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E7060EFF-FFA5-B147-B4A3-77FA12B32999}"/>
              </a:ext>
            </a:extLst>
          </p:cNvPr>
          <p:cNvSpPr/>
          <p:nvPr/>
        </p:nvSpPr>
        <p:spPr>
          <a:xfrm>
            <a:off x="7262607" y="2507347"/>
            <a:ext cx="226031" cy="226031"/>
          </a:xfrm>
          <a:prstGeom prst="rect">
            <a:avLst/>
          </a:prstGeom>
          <a:solidFill>
            <a:srgbClr val="1D9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B91C8D2-BBD5-9047-8A3A-FFC3D72917FF}"/>
              </a:ext>
            </a:extLst>
          </p:cNvPr>
          <p:cNvSpPr/>
          <p:nvPr/>
        </p:nvSpPr>
        <p:spPr>
          <a:xfrm>
            <a:off x="7262607" y="2865055"/>
            <a:ext cx="226031" cy="226031"/>
          </a:xfrm>
          <a:prstGeom prst="rect">
            <a:avLst/>
          </a:prstGeom>
          <a:solidFill>
            <a:srgbClr val="FF8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F26B407-9FFB-5448-B561-6032F2AD7723}"/>
              </a:ext>
            </a:extLst>
          </p:cNvPr>
          <p:cNvSpPr txBox="1"/>
          <p:nvPr/>
        </p:nvSpPr>
        <p:spPr>
          <a:xfrm>
            <a:off x="7632765" y="2418889"/>
            <a:ext cx="164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 to observe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0432C8-6014-6047-A22B-5C538E651C8E}"/>
              </a:ext>
            </a:extLst>
          </p:cNvPr>
          <p:cNvSpPr txBox="1"/>
          <p:nvPr/>
        </p:nvSpPr>
        <p:spPr>
          <a:xfrm>
            <a:off x="7632764" y="2788221"/>
            <a:ext cx="168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to observe</a:t>
            </a:r>
          </a:p>
        </p:txBody>
      </p:sp>
    </p:spTree>
    <p:extLst>
      <p:ext uri="{BB962C8B-B14F-4D97-AF65-F5344CB8AC3E}">
        <p14:creationId xmlns:p14="http://schemas.microsoft.com/office/powerpoint/2010/main" val="28165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DEF810-FBAE-4C80-B905-316331395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6">
            <a:extLst>
              <a:ext uri="{FF2B5EF4-FFF2-40B4-BE49-F238E27FC236}">
                <a16:creationId xmlns:a16="http://schemas.microsoft.com/office/drawing/2014/main" id="{FD8C7A0F-D774-4978-AA9C-7E703C2F4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344168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7">
            <a:extLst>
              <a:ext uri="{FF2B5EF4-FFF2-40B4-BE49-F238E27FC236}">
                <a16:creationId xmlns:a16="http://schemas.microsoft.com/office/drawing/2014/main" id="{61C7310A-3A42-4F75-8058-7F39E52B1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344168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D88313-56C7-45D8-8D97-2F5CCBF99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1544897" cy="1179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D2AB3-3D82-7341-A521-A23DE25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88894"/>
            <a:ext cx="10306520" cy="8807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MOTIVATION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C83200-E441-4819-B73E-6EFDFBD4E3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5539355"/>
              </p:ext>
            </p:extLst>
          </p:nvPr>
        </p:nvGraphicFramePr>
        <p:xfrm>
          <a:off x="1047280" y="2189664"/>
          <a:ext cx="10095789" cy="4032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585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1D75-BFEA-DA4C-A7E2-64A1560E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31" y="-89492"/>
            <a:ext cx="12215708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FEATURES : Logic Level, Controllability,  and Observability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AE9E6A4-B3AD-B042-A186-C5D9B7FCD797}"/>
              </a:ext>
            </a:extLst>
          </p:cNvPr>
          <p:cNvSpPr txBox="1"/>
          <p:nvPr/>
        </p:nvSpPr>
        <p:spPr>
          <a:xfrm>
            <a:off x="99115" y="4404812"/>
            <a:ext cx="4832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SCOAP testability measures: </a:t>
            </a:r>
          </a:p>
          <a:p>
            <a:r>
              <a:rPr lang="en-US" i="1" dirty="0"/>
              <a:t>Controllability</a:t>
            </a:r>
            <a:r>
              <a:rPr lang="en-US" dirty="0"/>
              <a:t>: From 1 (easiest) to infinity (hardest). </a:t>
            </a:r>
          </a:p>
          <a:p>
            <a:r>
              <a:rPr lang="en-US" i="1" dirty="0"/>
              <a:t>Observability</a:t>
            </a:r>
            <a:r>
              <a:rPr lang="en-US" dirty="0"/>
              <a:t>: From 0 (easiest) to infinity (hardest). </a:t>
            </a:r>
          </a:p>
          <a:p>
            <a:endParaRPr lang="en-US" dirty="0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C8F524E4-AE20-B444-B43E-39DF56602C31}"/>
              </a:ext>
            </a:extLst>
          </p:cNvPr>
          <p:cNvSpPr/>
          <p:nvPr/>
        </p:nvSpPr>
        <p:spPr>
          <a:xfrm>
            <a:off x="4078841" y="2905509"/>
            <a:ext cx="780836" cy="176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09DF88C-AC33-AD40-9A9D-CBDD81E82C4A}"/>
              </a:ext>
            </a:extLst>
          </p:cNvPr>
          <p:cNvSpPr/>
          <p:nvPr/>
        </p:nvSpPr>
        <p:spPr>
          <a:xfrm>
            <a:off x="2036608" y="35809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A1C8824-1072-1545-95CA-D9513C26029D}"/>
              </a:ext>
            </a:extLst>
          </p:cNvPr>
          <p:cNvSpPr/>
          <p:nvPr/>
        </p:nvSpPr>
        <p:spPr>
          <a:xfrm>
            <a:off x="2040367" y="30205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C782952D-7C03-494F-B79B-D29E742A06DC}"/>
              </a:ext>
            </a:extLst>
          </p:cNvPr>
          <p:cNvSpPr/>
          <p:nvPr/>
        </p:nvSpPr>
        <p:spPr>
          <a:xfrm>
            <a:off x="2804958" y="26535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EEC8422-C7F2-C142-9968-66C528386F80}"/>
              </a:ext>
            </a:extLst>
          </p:cNvPr>
          <p:cNvSpPr/>
          <p:nvPr/>
        </p:nvSpPr>
        <p:spPr>
          <a:xfrm>
            <a:off x="2807440" y="34388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7C545E7-63E1-4A4F-91EA-0BF203871EDE}"/>
              </a:ext>
            </a:extLst>
          </p:cNvPr>
          <p:cNvGrpSpPr/>
          <p:nvPr/>
        </p:nvGrpSpPr>
        <p:grpSpPr>
          <a:xfrm>
            <a:off x="218609" y="1401771"/>
            <a:ext cx="3445430" cy="2666095"/>
            <a:chOff x="218609" y="1401771"/>
            <a:chExt cx="3445430" cy="2666095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93F78A60-DCC8-A64A-9AF5-3BAB51929701}"/>
                </a:ext>
              </a:extLst>
            </p:cNvPr>
            <p:cNvGrpSpPr/>
            <p:nvPr/>
          </p:nvGrpSpPr>
          <p:grpSpPr>
            <a:xfrm>
              <a:off x="218609" y="1401771"/>
              <a:ext cx="3445430" cy="2666095"/>
              <a:chOff x="218609" y="1401771"/>
              <a:chExt cx="3445430" cy="266609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4E2020F-3225-5143-B5AC-4C3B8A749E52}"/>
                  </a:ext>
                </a:extLst>
              </p:cNvPr>
              <p:cNvGrpSpPr/>
              <p:nvPr/>
            </p:nvGrpSpPr>
            <p:grpSpPr>
              <a:xfrm>
                <a:off x="218609" y="1401771"/>
                <a:ext cx="3243518" cy="2666095"/>
                <a:chOff x="237550" y="1547798"/>
                <a:chExt cx="3243518" cy="2666095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FC6A6A1F-F324-394D-B60C-01ED375A3A60}"/>
                    </a:ext>
                  </a:extLst>
                </p:cNvPr>
                <p:cNvGrpSpPr/>
                <p:nvPr/>
              </p:nvGrpSpPr>
              <p:grpSpPr>
                <a:xfrm>
                  <a:off x="237550" y="1966553"/>
                  <a:ext cx="3243518" cy="2247340"/>
                  <a:chOff x="231008" y="1465392"/>
                  <a:chExt cx="3243518" cy="224734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B6BA91CA-E376-4841-B9F9-B1D9AF2BDA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8566" y="1922341"/>
                    <a:ext cx="65220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396FEEF8-E464-A748-A55F-194C7C02F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186" y="2407959"/>
                    <a:ext cx="1532979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37970C0-A240-8D43-8018-134AD184C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1008" y="1737675"/>
                    <a:ext cx="4475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G1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F40FC64-CF03-4142-B087-15B9D5647B5F}"/>
                      </a:ext>
                    </a:extLst>
                  </p:cNvPr>
                  <p:cNvSpPr txBox="1"/>
                  <p:nvPr/>
                </p:nvSpPr>
                <p:spPr>
                  <a:xfrm>
                    <a:off x="231008" y="2199303"/>
                    <a:ext cx="4475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G2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89CD3C-4878-614E-8853-4E5A7FAC425E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50" y="2744948"/>
                    <a:ext cx="4475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G3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6B197A5-C7DB-F241-A07E-5082FC3F70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1008" y="3064053"/>
                    <a:ext cx="4475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G6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D5FD461-7339-3147-B85B-FEB0D07ACBCF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50" y="3343400"/>
                    <a:ext cx="4475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G7</a:t>
                    </a:r>
                  </a:p>
                </p:txBody>
              </p: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01AD0667-3D17-2344-B750-28DE3B4EAB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13" y="3528066"/>
                    <a:ext cx="1529852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61E48EC2-2604-CA49-A61E-40B3313E4CB4}"/>
                      </a:ext>
                    </a:extLst>
                  </p:cNvPr>
                  <p:cNvGrpSpPr/>
                  <p:nvPr/>
                </p:nvGrpSpPr>
                <p:grpSpPr>
                  <a:xfrm>
                    <a:off x="1026902" y="1832319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CC9EE29E-5D44-434B-9857-E2E35C477A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F8AFC676-385A-AA46-AF5C-7C60AB4F14FC}"/>
                        </a:ext>
                      </a:extLst>
                    </p:cNvPr>
                    <p:cNvCxnSpPr>
                      <a:cxnSpLocks/>
                      <a:endCxn id="18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Arc 17">
                      <a:extLst>
                        <a:ext uri="{FF2B5EF4-FFF2-40B4-BE49-F238E27FC236}">
                          <a16:creationId xmlns:a16="http://schemas.microsoft.com/office/drawing/2014/main" id="{2176E19B-D528-DC44-A0D4-30B6D1B717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246D5DBA-31AC-6648-A975-FD3BC6EF49D1}"/>
                      </a:ext>
                    </a:extLst>
                  </p:cNvPr>
                  <p:cNvCxnSpPr/>
                  <p:nvPr/>
                </p:nvCxnSpPr>
                <p:spPr>
                  <a:xfrm>
                    <a:off x="678566" y="2983498"/>
                    <a:ext cx="71367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EFD514C6-8047-504C-884C-39716321485D}"/>
                      </a:ext>
                    </a:extLst>
                  </p:cNvPr>
                  <p:cNvCxnSpPr/>
                  <p:nvPr/>
                </p:nvCxnSpPr>
                <p:spPr>
                  <a:xfrm>
                    <a:off x="685186" y="3241909"/>
                    <a:ext cx="71367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73134729-DCD3-3643-B4FA-B0A5799D2CE5}"/>
                      </a:ext>
                    </a:extLst>
                  </p:cNvPr>
                  <p:cNvGrpSpPr/>
                  <p:nvPr/>
                </p:nvGrpSpPr>
                <p:grpSpPr>
                  <a:xfrm>
                    <a:off x="1105546" y="2196326"/>
                    <a:ext cx="225228" cy="787173"/>
                    <a:chOff x="1105546" y="2196326"/>
                    <a:chExt cx="225228" cy="787173"/>
                  </a:xfrm>
                </p:grpSpPr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4451D30C-A78F-4F4B-8637-90144C0C9E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105546" y="2196326"/>
                      <a:ext cx="0" cy="787173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Connector 32">
                      <a:extLst>
                        <a:ext uri="{FF2B5EF4-FFF2-40B4-BE49-F238E27FC236}">
                          <a16:creationId xmlns:a16="http://schemas.microsoft.com/office/drawing/2014/main" id="{918EB5FD-D933-B24C-8C62-E6E4CEFCBB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05546" y="2196326"/>
                      <a:ext cx="225228" cy="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ABFB5B2A-26D1-C443-B717-40096642DD61}"/>
                      </a:ext>
                    </a:extLst>
                  </p:cNvPr>
                  <p:cNvSpPr/>
                  <p:nvPr/>
                </p:nvSpPr>
                <p:spPr>
                  <a:xfrm>
                    <a:off x="1080405" y="2960640"/>
                    <a:ext cx="45719" cy="4571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07DE594D-8279-004A-A41F-92C5D2EA13A0}"/>
                      </a:ext>
                    </a:extLst>
                  </p:cNvPr>
                  <p:cNvGrpSpPr/>
                  <p:nvPr/>
                </p:nvGrpSpPr>
                <p:grpSpPr>
                  <a:xfrm>
                    <a:off x="1091497" y="2902424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2DAA8864-A4C4-AC40-854B-183B3EF5D5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C5DD390-C95A-C541-925C-DEAADF11C1EC}"/>
                        </a:ext>
                      </a:extLst>
                    </p:cNvPr>
                    <p:cNvCxnSpPr>
                      <a:cxnSpLocks/>
                      <a:endCxn id="51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1" name="Arc 50">
                      <a:extLst>
                        <a:ext uri="{FF2B5EF4-FFF2-40B4-BE49-F238E27FC236}">
                          <a16:creationId xmlns:a16="http://schemas.microsoft.com/office/drawing/2014/main" id="{EAD52F95-AF92-254F-8F19-5F4052602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4FF0CC3F-5316-3642-AB24-412F327FACD6}"/>
                      </a:ext>
                    </a:extLst>
                  </p:cNvPr>
                  <p:cNvGrpSpPr/>
                  <p:nvPr/>
                </p:nvGrpSpPr>
                <p:grpSpPr>
                  <a:xfrm>
                    <a:off x="1914294" y="2340983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F4753986-1A5C-D148-BB60-45C7DBE0C0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852EEADC-2FB6-BF4D-B741-28F10C87E2F1}"/>
                        </a:ext>
                      </a:extLst>
                    </p:cNvPr>
                    <p:cNvCxnSpPr>
                      <a:cxnSpLocks/>
                      <a:endCxn id="55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5" name="Arc 54">
                      <a:extLst>
                        <a:ext uri="{FF2B5EF4-FFF2-40B4-BE49-F238E27FC236}">
                          <a16:creationId xmlns:a16="http://schemas.microsoft.com/office/drawing/2014/main" id="{80D1FF47-2B63-744B-AF00-688AF64C8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A89E9493-6AEE-5D4F-8E98-DC081983F45F}"/>
                      </a:ext>
                    </a:extLst>
                  </p:cNvPr>
                  <p:cNvGrpSpPr/>
                  <p:nvPr/>
                </p:nvGrpSpPr>
                <p:grpSpPr>
                  <a:xfrm>
                    <a:off x="1914293" y="3171301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EA8B672E-E2A9-434D-B796-22971684B1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0A8CC35C-C76F-0F48-BA5F-3C1F06B206EC}"/>
                        </a:ext>
                      </a:extLst>
                    </p:cNvPr>
                    <p:cNvCxnSpPr>
                      <a:cxnSpLocks/>
                      <a:endCxn id="59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Arc 58">
                      <a:extLst>
                        <a:ext uri="{FF2B5EF4-FFF2-40B4-BE49-F238E27FC236}">
                          <a16:creationId xmlns:a16="http://schemas.microsoft.com/office/drawing/2014/main" id="{9EB45B30-A1E5-664C-B9D5-2F86E3A11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B685DF3-BBC2-0A49-8A5C-FA56A20C7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29542" y="3114282"/>
                    <a:ext cx="242326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Elbow Connector 65">
                    <a:extLst>
                      <a:ext uri="{FF2B5EF4-FFF2-40B4-BE49-F238E27FC236}">
                        <a16:creationId xmlns:a16="http://schemas.microsoft.com/office/drawing/2014/main" id="{E6E3CF46-9A69-CC40-A5FD-ED373591F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1916071" y="2812187"/>
                    <a:ext cx="457892" cy="146298"/>
                  </a:xfrm>
                  <a:prstGeom prst="bentConnector3">
                    <a:avLst>
                      <a:gd name="adj1" fmla="val 94237"/>
                    </a:avLst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Elbow Connector 71">
                    <a:extLst>
                      <a:ext uri="{FF2B5EF4-FFF2-40B4-BE49-F238E27FC236}">
                        <a16:creationId xmlns:a16="http://schemas.microsoft.com/office/drawing/2014/main" id="{513E307D-1375-404A-86B1-29A1BCD24195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2010578" y="3175571"/>
                    <a:ext cx="268877" cy="146297"/>
                  </a:xfrm>
                  <a:prstGeom prst="bentConnector3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65D02A1-5E9A-6745-B20F-7089CD52196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193" y="1465392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G10</a:t>
                    </a: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4B0B96B-4F23-264B-8AC6-B210592BB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349890" y="2542022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G11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71CEE5C-5F40-7242-99C1-B01C24CA1680}"/>
                      </a:ext>
                    </a:extLst>
                  </p:cNvPr>
                  <p:cNvSpPr txBox="1"/>
                  <p:nvPr/>
                </p:nvSpPr>
                <p:spPr>
                  <a:xfrm>
                    <a:off x="2110891" y="2020244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G16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E11C442-4F8C-8D40-8E33-DFA1911E18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52963" y="2822213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G19</a:t>
                    </a:r>
                  </a:p>
                </p:txBody>
              </p: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C92B21BB-ADAB-C34C-8C8B-09F44CF43766}"/>
                      </a:ext>
                    </a:extLst>
                  </p:cNvPr>
                  <p:cNvGrpSpPr/>
                  <p:nvPr/>
                </p:nvGrpSpPr>
                <p:grpSpPr>
                  <a:xfrm>
                    <a:off x="2717540" y="1950002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408203E9-0FB6-F741-BC84-458307618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DD78522E-8C52-474F-980C-173226FD2B15}"/>
                        </a:ext>
                      </a:extLst>
                    </p:cNvPr>
                    <p:cNvCxnSpPr>
                      <a:cxnSpLocks/>
                      <a:endCxn id="81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1" name="Arc 80">
                      <a:extLst>
                        <a:ext uri="{FF2B5EF4-FFF2-40B4-BE49-F238E27FC236}">
                          <a16:creationId xmlns:a16="http://schemas.microsoft.com/office/drawing/2014/main" id="{DF16F778-A6F9-B94B-A67E-705DA8B16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DE3A461D-29F6-684A-9484-37AD47188824}"/>
                      </a:ext>
                    </a:extLst>
                  </p:cNvPr>
                  <p:cNvGrpSpPr/>
                  <p:nvPr/>
                </p:nvGrpSpPr>
                <p:grpSpPr>
                  <a:xfrm>
                    <a:off x="2736481" y="3027406"/>
                    <a:ext cx="738045" cy="429006"/>
                    <a:chOff x="1104393" y="1836356"/>
                    <a:chExt cx="699133" cy="508578"/>
                  </a:xfrm>
                </p:grpSpPr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FFC49522-4DAD-0F40-8EC8-0302347A6E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92244" y="1836357"/>
                      <a:ext cx="0" cy="5023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A34A04F1-5EE9-504A-9C0C-35B9F409F53C}"/>
                        </a:ext>
                      </a:extLst>
                    </p:cNvPr>
                    <p:cNvCxnSpPr>
                      <a:cxnSpLocks/>
                      <a:endCxn id="85" idx="2"/>
                    </p:cNvCxnSpPr>
                    <p:nvPr/>
                  </p:nvCxnSpPr>
                  <p:spPr>
                    <a:xfrm>
                      <a:off x="1453960" y="1836356"/>
                      <a:ext cx="2784" cy="50857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5" name="Arc 84">
                      <a:extLst>
                        <a:ext uri="{FF2B5EF4-FFF2-40B4-BE49-F238E27FC236}">
                          <a16:creationId xmlns:a16="http://schemas.microsoft.com/office/drawing/2014/main" id="{744C10CF-28DA-FE45-82DA-6DB098F78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93" y="1842629"/>
                      <a:ext cx="699133" cy="502305"/>
                    </a:xfrm>
                    <a:prstGeom prst="arc">
                      <a:avLst>
                        <a:gd name="adj1" fmla="val 16200000"/>
                        <a:gd name="adj2" fmla="val 5361883"/>
                      </a:avLst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964D7DDE-6972-EC4D-9961-13C8BC5A9F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2338" y="3383158"/>
                    <a:ext cx="388015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174710F-92F6-344F-BAF6-08DB62226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64947" y="2044177"/>
                    <a:ext cx="1256466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Elbow Connector 90">
                    <a:extLst>
                      <a:ext uri="{FF2B5EF4-FFF2-40B4-BE49-F238E27FC236}">
                        <a16:creationId xmlns:a16="http://schemas.microsoft.com/office/drawing/2014/main" id="{ABAA15BF-0902-5E49-8F9C-01776FE505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652338" y="2311855"/>
                    <a:ext cx="369024" cy="240987"/>
                  </a:xfrm>
                  <a:prstGeom prst="bentConnector3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Elbow Connector 93">
                    <a:extLst>
                      <a:ext uri="{FF2B5EF4-FFF2-40B4-BE49-F238E27FC236}">
                        <a16:creationId xmlns:a16="http://schemas.microsoft.com/office/drawing/2014/main" id="{1B8472B8-F34E-DE45-AD86-7C9B2F731C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2682970" y="2706720"/>
                    <a:ext cx="511215" cy="203453"/>
                  </a:xfrm>
                  <a:prstGeom prst="bentConnector3">
                    <a:avLst>
                      <a:gd name="adj1" fmla="val 110748"/>
                    </a:avLst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70D07F8-D777-6D40-85C7-0DBFDD11666B}"/>
                      </a:ext>
                    </a:extLst>
                  </p:cNvPr>
                  <p:cNvSpPr txBox="1"/>
                  <p:nvPr/>
                </p:nvSpPr>
                <p:spPr>
                  <a:xfrm>
                    <a:off x="2872066" y="1601801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G22</a:t>
                    </a: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CD1DC27-3B12-0345-8122-A336F00D5FB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948" y="2674191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G23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D818EA4F-F40A-6344-9E4A-721472E97D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504" y="1547798"/>
                      <a:ext cx="1609608" cy="36933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</m:sub>
                          </m:sSub>
                        </m:oMath>
                      </a14:m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VLSI Circuit</a:t>
                      </a:r>
                    </a:p>
                  </p:txBody>
                </p:sp>
              </mc:Choice>
              <mc:Fallback xmlns=""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D818EA4F-F40A-6344-9E4A-721472E97D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504" y="1547798"/>
                      <a:ext cx="1609608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t="-6667" r="-2344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A7E0F89-48F7-C54A-83F6-1C5F644E5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3186" y="2551460"/>
                <a:ext cx="20191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D35CC73-9CE7-EC4E-BBD8-461E72108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2127" y="3607949"/>
                <a:ext cx="20191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6A29462-0B3C-CE4D-A5AE-C8C9D2A930E7}"/>
                    </a:ext>
                  </a:extLst>
                </p:cNvPr>
                <p:cNvSpPr txBox="1"/>
                <p:nvPr/>
              </p:nvSpPr>
              <p:spPr>
                <a:xfrm>
                  <a:off x="928585" y="3248481"/>
                  <a:ext cx="5354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3_0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6A29462-0B3C-CE4D-A5AE-C8C9D2A93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585" y="3248481"/>
                  <a:ext cx="535403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E61676AA-5A05-9E4E-A0AC-2F3BE5DED30C}"/>
                    </a:ext>
                  </a:extLst>
                </p:cNvPr>
                <p:cNvSpPr txBox="1"/>
                <p:nvPr/>
              </p:nvSpPr>
              <p:spPr>
                <a:xfrm>
                  <a:off x="1709040" y="2723376"/>
                  <a:ext cx="6065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11_0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E61676AA-5A05-9E4E-A0AC-2F3BE5DED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9040" y="2723376"/>
                  <a:ext cx="606576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81519B96-A18E-ED41-8865-C823A8B944C0}"/>
                    </a:ext>
                  </a:extLst>
                </p:cNvPr>
                <p:cNvSpPr txBox="1"/>
                <p:nvPr/>
              </p:nvSpPr>
              <p:spPr>
                <a:xfrm>
                  <a:off x="1672793" y="3489983"/>
                  <a:ext cx="6065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11_1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81519B96-A18E-ED41-8865-C823A8B94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793" y="3489983"/>
                  <a:ext cx="606576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1A332DDB-953D-924A-BB5A-DF2249C1980E}"/>
                    </a:ext>
                  </a:extLst>
                </p:cNvPr>
                <p:cNvSpPr txBox="1"/>
                <p:nvPr/>
              </p:nvSpPr>
              <p:spPr>
                <a:xfrm>
                  <a:off x="2501462" y="2380776"/>
                  <a:ext cx="6065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16_0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1A332DDB-953D-924A-BB5A-DF2249C19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1462" y="2380776"/>
                  <a:ext cx="606576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78BE8090-96F3-8F44-99A5-12B8DE0D6BE4}"/>
                    </a:ext>
                  </a:extLst>
                </p:cNvPr>
                <p:cNvSpPr txBox="1"/>
                <p:nvPr/>
              </p:nvSpPr>
              <p:spPr>
                <a:xfrm>
                  <a:off x="2516486" y="3347440"/>
                  <a:ext cx="6065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16_1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78BE8090-96F3-8F44-99A5-12B8DE0D6B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486" y="3347440"/>
                  <a:ext cx="606576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02CCCEBC-2C73-9547-B0A8-9637981F145B}"/>
                    </a:ext>
                  </a:extLst>
                </p:cNvPr>
                <p:cNvSpPr txBox="1"/>
                <p:nvPr/>
              </p:nvSpPr>
              <p:spPr>
                <a:xfrm>
                  <a:off x="739755" y="2267475"/>
                  <a:ext cx="5354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3_1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02CCCEBC-2C73-9547-B0A8-9637981F1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755" y="2267475"/>
                  <a:ext cx="53540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8779548-B295-D444-A4B3-27CC66EFC56F}"/>
              </a:ext>
            </a:extLst>
          </p:cNvPr>
          <p:cNvGrpSpPr/>
          <p:nvPr/>
        </p:nvGrpSpPr>
        <p:grpSpPr>
          <a:xfrm>
            <a:off x="5364202" y="1149672"/>
            <a:ext cx="460662" cy="506372"/>
            <a:chOff x="5363110" y="1586437"/>
            <a:chExt cx="460662" cy="506372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129A514-9E8B-7240-9787-FFF7B5763F3E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01A68FB-2B94-A946-A808-DD0A9E74FC48}"/>
                </a:ext>
              </a:extLst>
            </p:cNvPr>
            <p:cNvSpPr txBox="1"/>
            <p:nvPr/>
          </p:nvSpPr>
          <p:spPr>
            <a:xfrm>
              <a:off x="5376214" y="1647228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G1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F3FCFE4-9BC5-CB4A-BD38-8EF86D93D983}"/>
              </a:ext>
            </a:extLst>
          </p:cNvPr>
          <p:cNvGrpSpPr/>
          <p:nvPr/>
        </p:nvGrpSpPr>
        <p:grpSpPr>
          <a:xfrm>
            <a:off x="6210387" y="1157433"/>
            <a:ext cx="460662" cy="506372"/>
            <a:chOff x="5363110" y="1586437"/>
            <a:chExt cx="460662" cy="506372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E4B50FB-2D56-AA42-9875-A619BBC71FD4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C957405-29C9-8E44-9421-CB8FA21AFA8F}"/>
                </a:ext>
              </a:extLst>
            </p:cNvPr>
            <p:cNvSpPr txBox="1"/>
            <p:nvPr/>
          </p:nvSpPr>
          <p:spPr>
            <a:xfrm>
              <a:off x="5376214" y="1647228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G2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EC4EAD0-70F9-BB4F-AA11-9E914F59C01E}"/>
              </a:ext>
            </a:extLst>
          </p:cNvPr>
          <p:cNvGrpSpPr/>
          <p:nvPr/>
        </p:nvGrpSpPr>
        <p:grpSpPr>
          <a:xfrm>
            <a:off x="7037699" y="1149672"/>
            <a:ext cx="460662" cy="506372"/>
            <a:chOff x="5363110" y="1586437"/>
            <a:chExt cx="460662" cy="506372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1FD0191-10A7-2C4B-A503-5EE4ADA80001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5DB3835-737C-AB40-ABA2-1DB77A0B1984}"/>
                </a:ext>
              </a:extLst>
            </p:cNvPr>
            <p:cNvSpPr txBox="1"/>
            <p:nvPr/>
          </p:nvSpPr>
          <p:spPr>
            <a:xfrm>
              <a:off x="5376214" y="1647228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G3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07341FC-BF01-184F-A8FF-EB02F931F692}"/>
              </a:ext>
            </a:extLst>
          </p:cNvPr>
          <p:cNvGrpSpPr/>
          <p:nvPr/>
        </p:nvGrpSpPr>
        <p:grpSpPr>
          <a:xfrm>
            <a:off x="7865011" y="1157433"/>
            <a:ext cx="460662" cy="506372"/>
            <a:chOff x="5363110" y="1586437"/>
            <a:chExt cx="460662" cy="506372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AC3EAE8-5FAD-FB42-8771-49378ACDA2A6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CFE21C5-55BF-4F43-950C-A72439DF1ED4}"/>
                </a:ext>
              </a:extLst>
            </p:cNvPr>
            <p:cNvSpPr txBox="1"/>
            <p:nvPr/>
          </p:nvSpPr>
          <p:spPr>
            <a:xfrm>
              <a:off x="5376214" y="1647228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G6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7070549-31BB-9D4E-ABFD-D61F1C6C7DE7}"/>
              </a:ext>
            </a:extLst>
          </p:cNvPr>
          <p:cNvGrpSpPr/>
          <p:nvPr/>
        </p:nvGrpSpPr>
        <p:grpSpPr>
          <a:xfrm>
            <a:off x="5284751" y="2784282"/>
            <a:ext cx="564578" cy="506372"/>
            <a:chOff x="5311152" y="1586437"/>
            <a:chExt cx="564578" cy="506372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FAE6F48-831D-134F-951A-1772D7AC73DC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D834DD-C975-5D4B-BA56-12D9CCE8206B}"/>
                </a:ext>
              </a:extLst>
            </p:cNvPr>
            <p:cNvSpPr txBox="1"/>
            <p:nvPr/>
          </p:nvSpPr>
          <p:spPr>
            <a:xfrm>
              <a:off x="5311152" y="1638934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G10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40287F-CAD2-AA49-8752-D05446D91A97}"/>
              </a:ext>
            </a:extLst>
          </p:cNvPr>
          <p:cNvGrpSpPr/>
          <p:nvPr/>
        </p:nvGrpSpPr>
        <p:grpSpPr>
          <a:xfrm>
            <a:off x="6539379" y="1963296"/>
            <a:ext cx="638380" cy="506372"/>
            <a:chOff x="5283625" y="1586437"/>
            <a:chExt cx="638380" cy="506372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BC10B14-7140-8743-9EA9-399E5116553E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63A88CEF-BFB9-7B43-81D5-D8A61B5206C8}"/>
                    </a:ext>
                  </a:extLst>
                </p:cNvPr>
                <p:cNvSpPr txBox="1"/>
                <p:nvPr/>
              </p:nvSpPr>
              <p:spPr>
                <a:xfrm>
                  <a:off x="5283625" y="1606819"/>
                  <a:ext cx="6383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3_0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63A88CEF-BFB9-7B43-81D5-D8A61B520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3625" y="1606819"/>
                  <a:ext cx="63838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196750D-80E0-8B46-9B12-32F8747D9CEF}"/>
              </a:ext>
            </a:extLst>
          </p:cNvPr>
          <p:cNvGrpSpPr/>
          <p:nvPr/>
        </p:nvGrpSpPr>
        <p:grpSpPr>
          <a:xfrm>
            <a:off x="8711196" y="1149672"/>
            <a:ext cx="460662" cy="506372"/>
            <a:chOff x="5363110" y="1586437"/>
            <a:chExt cx="460662" cy="5063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FDA2345-3DB3-FA4A-A685-80C1D9C30D4A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ADB65F4-2B1A-E549-99BA-7D3AB64A2C65}"/>
                </a:ext>
              </a:extLst>
            </p:cNvPr>
            <p:cNvSpPr txBox="1"/>
            <p:nvPr/>
          </p:nvSpPr>
          <p:spPr>
            <a:xfrm>
              <a:off x="5376214" y="1647228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G7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7CC5768-7CFA-4949-A233-4B53535512EA}"/>
              </a:ext>
            </a:extLst>
          </p:cNvPr>
          <p:cNvGrpSpPr/>
          <p:nvPr/>
        </p:nvGrpSpPr>
        <p:grpSpPr>
          <a:xfrm>
            <a:off x="7383596" y="1962372"/>
            <a:ext cx="638380" cy="506372"/>
            <a:chOff x="5283625" y="1586437"/>
            <a:chExt cx="638380" cy="506372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B71F441-DA3A-E543-982D-3F7EB752943A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33A83F6A-5EA8-D442-A69B-FA66C7F366AE}"/>
                    </a:ext>
                  </a:extLst>
                </p:cNvPr>
                <p:cNvSpPr txBox="1"/>
                <p:nvPr/>
              </p:nvSpPr>
              <p:spPr>
                <a:xfrm>
                  <a:off x="5283625" y="1606819"/>
                  <a:ext cx="6383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3_1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33A83F6A-5EA8-D442-A69B-FA66C7F36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3625" y="1606819"/>
                  <a:ext cx="63838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56CC255-CC58-1444-870F-B39D38648E78}"/>
              </a:ext>
            </a:extLst>
          </p:cNvPr>
          <p:cNvGrpSpPr/>
          <p:nvPr/>
        </p:nvGrpSpPr>
        <p:grpSpPr>
          <a:xfrm>
            <a:off x="8080711" y="2779463"/>
            <a:ext cx="564578" cy="506372"/>
            <a:chOff x="5311152" y="1586437"/>
            <a:chExt cx="564578" cy="506372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2E163C1-FF65-3941-9281-9F07C6D5679E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7DB3A-F66E-FF40-B80A-54C95185D809}"/>
                </a:ext>
              </a:extLst>
            </p:cNvPr>
            <p:cNvSpPr txBox="1"/>
            <p:nvPr/>
          </p:nvSpPr>
          <p:spPr>
            <a:xfrm>
              <a:off x="5311152" y="1638934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G11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9433021-1ACD-3542-9CDA-1E65F416C3E8}"/>
              </a:ext>
            </a:extLst>
          </p:cNvPr>
          <p:cNvGrpSpPr/>
          <p:nvPr/>
        </p:nvGrpSpPr>
        <p:grpSpPr>
          <a:xfrm>
            <a:off x="7660186" y="3630850"/>
            <a:ext cx="730841" cy="505448"/>
            <a:chOff x="5279895" y="1586437"/>
            <a:chExt cx="730841" cy="505448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2C88E1-3E1A-B346-805C-FD184A29AA8C}"/>
                </a:ext>
              </a:extLst>
            </p:cNvPr>
            <p:cNvSpPr/>
            <p:nvPr/>
          </p:nvSpPr>
          <p:spPr>
            <a:xfrm>
              <a:off x="5363110" y="1586437"/>
              <a:ext cx="563399" cy="505448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27BED507-7289-934D-A72B-98B7436D5BB6}"/>
                    </a:ext>
                  </a:extLst>
                </p:cNvPr>
                <p:cNvSpPr txBox="1"/>
                <p:nvPr/>
              </p:nvSpPr>
              <p:spPr>
                <a:xfrm>
                  <a:off x="5279895" y="1586798"/>
                  <a:ext cx="7308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11_0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27BED507-7289-934D-A72B-98B7436D5B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895" y="1586798"/>
                  <a:ext cx="73084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6063D35-057C-A249-B7A1-8A5F7B3ED3E6}"/>
              </a:ext>
            </a:extLst>
          </p:cNvPr>
          <p:cNvGrpSpPr/>
          <p:nvPr/>
        </p:nvGrpSpPr>
        <p:grpSpPr>
          <a:xfrm>
            <a:off x="8566669" y="3630850"/>
            <a:ext cx="730841" cy="505448"/>
            <a:chOff x="5279895" y="1586437"/>
            <a:chExt cx="730841" cy="505448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72C4DE2-505C-0441-A9F1-D4E824E259DA}"/>
                </a:ext>
              </a:extLst>
            </p:cNvPr>
            <p:cNvSpPr/>
            <p:nvPr/>
          </p:nvSpPr>
          <p:spPr>
            <a:xfrm>
              <a:off x="5363110" y="1586437"/>
              <a:ext cx="563399" cy="505448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420ED916-1E43-4440-92BE-7FE8E9381972}"/>
                    </a:ext>
                  </a:extLst>
                </p:cNvPr>
                <p:cNvSpPr txBox="1"/>
                <p:nvPr/>
              </p:nvSpPr>
              <p:spPr>
                <a:xfrm>
                  <a:off x="5279895" y="1586798"/>
                  <a:ext cx="7308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11_1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420ED916-1E43-4440-92BE-7FE8E9381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895" y="1586798"/>
                  <a:ext cx="730841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FF1073B-00A1-914B-8373-FBABBA436DAE}"/>
              </a:ext>
            </a:extLst>
          </p:cNvPr>
          <p:cNvGrpSpPr/>
          <p:nvPr/>
        </p:nvGrpSpPr>
        <p:grpSpPr>
          <a:xfrm>
            <a:off x="7377897" y="4520821"/>
            <a:ext cx="564578" cy="506372"/>
            <a:chOff x="5311152" y="1586437"/>
            <a:chExt cx="564578" cy="506372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A42F32E-E9BD-864B-8890-7B85C45EBF56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5C4C79D-E968-3F47-9595-E0DBBA87B32A}"/>
                </a:ext>
              </a:extLst>
            </p:cNvPr>
            <p:cNvSpPr txBox="1"/>
            <p:nvPr/>
          </p:nvSpPr>
          <p:spPr>
            <a:xfrm>
              <a:off x="5311152" y="164913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G16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6A7AD2B-BEC1-8C47-B3F0-12E7A2165AA4}"/>
              </a:ext>
            </a:extLst>
          </p:cNvPr>
          <p:cNvGrpSpPr/>
          <p:nvPr/>
        </p:nvGrpSpPr>
        <p:grpSpPr>
          <a:xfrm>
            <a:off x="8724300" y="4516607"/>
            <a:ext cx="564578" cy="506372"/>
            <a:chOff x="5302520" y="1586437"/>
            <a:chExt cx="564578" cy="506372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0E85F7D-A7B9-4044-8DDE-FEE6407F71F4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2E55ECB-89DF-FB4B-9B10-C1792BAE8190}"/>
                </a:ext>
              </a:extLst>
            </p:cNvPr>
            <p:cNvSpPr txBox="1"/>
            <p:nvPr/>
          </p:nvSpPr>
          <p:spPr>
            <a:xfrm>
              <a:off x="5302520" y="165335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G19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10EA65D-D1C0-4847-8482-7EFC3998FEA6}"/>
              </a:ext>
            </a:extLst>
          </p:cNvPr>
          <p:cNvGrpSpPr/>
          <p:nvPr/>
        </p:nvGrpSpPr>
        <p:grpSpPr>
          <a:xfrm>
            <a:off x="6812338" y="5300025"/>
            <a:ext cx="730841" cy="505448"/>
            <a:chOff x="5279895" y="1586437"/>
            <a:chExt cx="730841" cy="505448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40B890D-EAF0-1E40-A7E0-1985498D3092}"/>
                </a:ext>
              </a:extLst>
            </p:cNvPr>
            <p:cNvSpPr/>
            <p:nvPr/>
          </p:nvSpPr>
          <p:spPr>
            <a:xfrm>
              <a:off x="5363110" y="1586437"/>
              <a:ext cx="563399" cy="505448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4FB8978C-88FE-E84B-9439-09AB101A93E6}"/>
                    </a:ext>
                  </a:extLst>
                </p:cNvPr>
                <p:cNvSpPr txBox="1"/>
                <p:nvPr/>
              </p:nvSpPr>
              <p:spPr>
                <a:xfrm>
                  <a:off x="5279895" y="1586798"/>
                  <a:ext cx="7308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16_0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4FB8978C-88FE-E84B-9439-09AB101A9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895" y="1586798"/>
                  <a:ext cx="73084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C750278-0C8E-3C4B-9ECF-AE4E71A92B4D}"/>
              </a:ext>
            </a:extLst>
          </p:cNvPr>
          <p:cNvGrpSpPr/>
          <p:nvPr/>
        </p:nvGrpSpPr>
        <p:grpSpPr>
          <a:xfrm>
            <a:off x="7718821" y="5300025"/>
            <a:ext cx="730841" cy="505448"/>
            <a:chOff x="5279895" y="1586437"/>
            <a:chExt cx="730841" cy="505448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D75F1DA-F2B3-CA46-9624-EF52598912CE}"/>
                </a:ext>
              </a:extLst>
            </p:cNvPr>
            <p:cNvSpPr/>
            <p:nvPr/>
          </p:nvSpPr>
          <p:spPr>
            <a:xfrm>
              <a:off x="5363110" y="1586437"/>
              <a:ext cx="563399" cy="505448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8B5EB612-D299-114B-A1D2-E88AA86849D3}"/>
                    </a:ext>
                  </a:extLst>
                </p:cNvPr>
                <p:cNvSpPr txBox="1"/>
                <p:nvPr/>
              </p:nvSpPr>
              <p:spPr>
                <a:xfrm>
                  <a:off x="5279895" y="1586798"/>
                  <a:ext cx="7308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16_1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8B5EB612-D299-114B-A1D2-E88AA8684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895" y="1586798"/>
                  <a:ext cx="73084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8B36329-929F-CD4B-BE78-275628A0CC21}"/>
              </a:ext>
            </a:extLst>
          </p:cNvPr>
          <p:cNvGrpSpPr/>
          <p:nvPr/>
        </p:nvGrpSpPr>
        <p:grpSpPr>
          <a:xfrm>
            <a:off x="6870485" y="6163162"/>
            <a:ext cx="564578" cy="506372"/>
            <a:chOff x="5311152" y="1586437"/>
            <a:chExt cx="564578" cy="506372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E87F801-F1D4-3144-B97C-A5766C64BD6A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086A646-EDC7-E245-BDA9-D46F734B6B10}"/>
                </a:ext>
              </a:extLst>
            </p:cNvPr>
            <p:cNvSpPr txBox="1"/>
            <p:nvPr/>
          </p:nvSpPr>
          <p:spPr>
            <a:xfrm>
              <a:off x="5311152" y="1638934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G22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F85FDBC-6CC0-E041-A5F5-1472054E9FF5}"/>
              </a:ext>
            </a:extLst>
          </p:cNvPr>
          <p:cNvGrpSpPr/>
          <p:nvPr/>
        </p:nvGrpSpPr>
        <p:grpSpPr>
          <a:xfrm>
            <a:off x="8404733" y="6163162"/>
            <a:ext cx="564578" cy="506372"/>
            <a:chOff x="5286978" y="1586437"/>
            <a:chExt cx="564578" cy="506372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E45C9B6-ACA9-6441-A539-E4671255D8BC}"/>
                </a:ext>
              </a:extLst>
            </p:cNvPr>
            <p:cNvSpPr/>
            <p:nvPr/>
          </p:nvSpPr>
          <p:spPr>
            <a:xfrm>
              <a:off x="5363110" y="1586437"/>
              <a:ext cx="441789" cy="506372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8766472-39EE-E944-9AE6-AE2234A8AC5C}"/>
                </a:ext>
              </a:extLst>
            </p:cNvPr>
            <p:cNvSpPr txBox="1"/>
            <p:nvPr/>
          </p:nvSpPr>
          <p:spPr>
            <a:xfrm>
              <a:off x="5286978" y="1638934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G23</a:t>
              </a:r>
            </a:p>
          </p:txBody>
        </p:sp>
      </p:grpSp>
      <p:cxnSp>
        <p:nvCxnSpPr>
          <p:cNvPr id="199" name="Curved Connector 198">
            <a:extLst>
              <a:ext uri="{FF2B5EF4-FFF2-40B4-BE49-F238E27FC236}">
                <a16:creationId xmlns:a16="http://schemas.microsoft.com/office/drawing/2014/main" id="{93C13CF0-27F7-FA4F-89C6-6264C825FEEF}"/>
              </a:ext>
            </a:extLst>
          </p:cNvPr>
          <p:cNvCxnSpPr>
            <a:cxnSpLocks/>
            <a:stCxn id="121" idx="3"/>
            <a:endCxn id="164" idx="2"/>
          </p:cNvCxnSpPr>
          <p:nvPr/>
        </p:nvCxnSpPr>
        <p:spPr>
          <a:xfrm rot="16200000" flipH="1">
            <a:off x="5260291" y="2604443"/>
            <a:ext cx="3184358" cy="115476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Curved Connector 199">
            <a:extLst>
              <a:ext uri="{FF2B5EF4-FFF2-40B4-BE49-F238E27FC236}">
                <a16:creationId xmlns:a16="http://schemas.microsoft.com/office/drawing/2014/main" id="{F418D0B1-647F-A545-94E2-06BE0C34355E}"/>
              </a:ext>
            </a:extLst>
          </p:cNvPr>
          <p:cNvCxnSpPr>
            <a:cxnSpLocks/>
            <a:stCxn id="113" idx="4"/>
            <a:endCxn id="130" idx="0"/>
          </p:cNvCxnSpPr>
          <p:nvPr/>
        </p:nvCxnSpPr>
        <p:spPr>
          <a:xfrm rot="5400000">
            <a:off x="5007232" y="2206417"/>
            <a:ext cx="1128238" cy="2749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>
            <a:extLst>
              <a:ext uri="{FF2B5EF4-FFF2-40B4-BE49-F238E27FC236}">
                <a16:creationId xmlns:a16="http://schemas.microsoft.com/office/drawing/2014/main" id="{E28B59D7-6993-6549-A126-966E6C8CF9B9}"/>
              </a:ext>
            </a:extLst>
          </p:cNvPr>
          <p:cNvCxnSpPr>
            <a:cxnSpLocks/>
            <a:stCxn id="133" idx="4"/>
          </p:cNvCxnSpPr>
          <p:nvPr/>
        </p:nvCxnSpPr>
        <p:spPr>
          <a:xfrm rot="5400000">
            <a:off x="6062063" y="2161382"/>
            <a:ext cx="469411" cy="108598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Curved Connector 211">
            <a:extLst>
              <a:ext uri="{FF2B5EF4-FFF2-40B4-BE49-F238E27FC236}">
                <a16:creationId xmlns:a16="http://schemas.microsoft.com/office/drawing/2014/main" id="{A8CBC231-81FA-5544-8FD0-5565BA90FEAF}"/>
              </a:ext>
            </a:extLst>
          </p:cNvPr>
          <p:cNvCxnSpPr>
            <a:cxnSpLocks/>
            <a:endCxn id="134" idx="0"/>
          </p:cNvCxnSpPr>
          <p:nvPr/>
        </p:nvCxnSpPr>
        <p:spPr>
          <a:xfrm rot="5400000">
            <a:off x="6777606" y="1667403"/>
            <a:ext cx="397239" cy="235311"/>
          </a:xfrm>
          <a:prstGeom prst="curvedConnector3">
            <a:avLst>
              <a:gd name="adj1" fmla="val -14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Curved Connector 215">
            <a:extLst>
              <a:ext uri="{FF2B5EF4-FFF2-40B4-BE49-F238E27FC236}">
                <a16:creationId xmlns:a16="http://schemas.microsoft.com/office/drawing/2014/main" id="{3A8ADA83-BEE7-6D4A-ADAD-4BC907B4E1EA}"/>
              </a:ext>
            </a:extLst>
          </p:cNvPr>
          <p:cNvCxnSpPr>
            <a:cxnSpLocks/>
            <a:endCxn id="150" idx="0"/>
          </p:cNvCxnSpPr>
          <p:nvPr/>
        </p:nvCxnSpPr>
        <p:spPr>
          <a:xfrm rot="16200000" flipH="1">
            <a:off x="7362275" y="1642243"/>
            <a:ext cx="403712" cy="277310"/>
          </a:xfrm>
          <a:prstGeom prst="curvedConnector3">
            <a:avLst>
              <a:gd name="adj1" fmla="val -483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Curved Connector 219">
            <a:extLst>
              <a:ext uri="{FF2B5EF4-FFF2-40B4-BE49-F238E27FC236}">
                <a16:creationId xmlns:a16="http://schemas.microsoft.com/office/drawing/2014/main" id="{DB3130C9-A1CB-AD4A-B2CA-E25EC47C180D}"/>
              </a:ext>
            </a:extLst>
          </p:cNvPr>
          <p:cNvCxnSpPr>
            <a:cxnSpLocks/>
            <a:stCxn id="149" idx="4"/>
          </p:cNvCxnSpPr>
          <p:nvPr/>
        </p:nvCxnSpPr>
        <p:spPr>
          <a:xfrm rot="16200000" flipH="1">
            <a:off x="7695357" y="2457362"/>
            <a:ext cx="470337" cy="49309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Curved Connector 223">
            <a:extLst>
              <a:ext uri="{FF2B5EF4-FFF2-40B4-BE49-F238E27FC236}">
                <a16:creationId xmlns:a16="http://schemas.microsoft.com/office/drawing/2014/main" id="{A5B0BF39-BC9A-6E45-BD32-67F9D48EDDF3}"/>
              </a:ext>
            </a:extLst>
          </p:cNvPr>
          <p:cNvCxnSpPr>
            <a:cxnSpLocks/>
            <a:stCxn id="127" idx="5"/>
            <a:endCxn id="152" idx="7"/>
          </p:cNvCxnSpPr>
          <p:nvPr/>
        </p:nvCxnSpPr>
        <p:spPr>
          <a:xfrm rot="16200000" flipH="1">
            <a:off x="7743945" y="2087805"/>
            <a:ext cx="1263970" cy="267658"/>
          </a:xfrm>
          <a:prstGeom prst="curvedConnector3">
            <a:avLst>
              <a:gd name="adj1" fmla="val -178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>
            <a:extLst>
              <a:ext uri="{FF2B5EF4-FFF2-40B4-BE49-F238E27FC236}">
                <a16:creationId xmlns:a16="http://schemas.microsoft.com/office/drawing/2014/main" id="{3BD99278-5BEB-6C40-89F3-6316AA9F93F1}"/>
              </a:ext>
            </a:extLst>
          </p:cNvPr>
          <p:cNvCxnSpPr>
            <a:cxnSpLocks/>
            <a:stCxn id="137" idx="3"/>
            <a:endCxn id="167" idx="6"/>
          </p:cNvCxnSpPr>
          <p:nvPr/>
        </p:nvCxnSpPr>
        <p:spPr>
          <a:xfrm>
            <a:off x="9171858" y="1395129"/>
            <a:ext cx="54821" cy="3374664"/>
          </a:xfrm>
          <a:prstGeom prst="curvedConnector3">
            <a:avLst>
              <a:gd name="adj1" fmla="val 51699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Curved Connector 240">
            <a:extLst>
              <a:ext uri="{FF2B5EF4-FFF2-40B4-BE49-F238E27FC236}">
                <a16:creationId xmlns:a16="http://schemas.microsoft.com/office/drawing/2014/main" id="{FD0A8139-5F73-C445-AC03-F6A32D8148E5}"/>
              </a:ext>
            </a:extLst>
          </p:cNvPr>
          <p:cNvCxnSpPr>
            <a:cxnSpLocks/>
            <a:stCxn id="152" idx="4"/>
            <a:endCxn id="156" idx="0"/>
          </p:cNvCxnSpPr>
          <p:nvPr/>
        </p:nvCxnSpPr>
        <p:spPr>
          <a:xfrm rot="5400000">
            <a:off x="8016898" y="3294545"/>
            <a:ext cx="345376" cy="327957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Curved Connector 243">
            <a:extLst>
              <a:ext uri="{FF2B5EF4-FFF2-40B4-BE49-F238E27FC236}">
                <a16:creationId xmlns:a16="http://schemas.microsoft.com/office/drawing/2014/main" id="{CACA3496-0638-AF4D-8095-0FCEA9885C8F}"/>
              </a:ext>
            </a:extLst>
          </p:cNvPr>
          <p:cNvCxnSpPr>
            <a:cxnSpLocks/>
            <a:stCxn id="152" idx="4"/>
            <a:endCxn id="162" idx="0"/>
          </p:cNvCxnSpPr>
          <p:nvPr/>
        </p:nvCxnSpPr>
        <p:spPr>
          <a:xfrm rot="16200000" flipH="1">
            <a:off x="8470139" y="3169260"/>
            <a:ext cx="345376" cy="578526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Curved Connector 246">
            <a:extLst>
              <a:ext uri="{FF2B5EF4-FFF2-40B4-BE49-F238E27FC236}">
                <a16:creationId xmlns:a16="http://schemas.microsoft.com/office/drawing/2014/main" id="{012139B7-5CF5-5D41-A531-0020645993E5}"/>
              </a:ext>
            </a:extLst>
          </p:cNvPr>
          <p:cNvCxnSpPr>
            <a:cxnSpLocks/>
            <a:stCxn id="155" idx="4"/>
            <a:endCxn id="164" idx="0"/>
          </p:cNvCxnSpPr>
          <p:nvPr/>
        </p:nvCxnSpPr>
        <p:spPr>
          <a:xfrm rot="5400000">
            <a:off x="7645665" y="4141384"/>
            <a:ext cx="384523" cy="37435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Curved Connector 251">
            <a:extLst>
              <a:ext uri="{FF2B5EF4-FFF2-40B4-BE49-F238E27FC236}">
                <a16:creationId xmlns:a16="http://schemas.microsoft.com/office/drawing/2014/main" id="{2C07BA53-FA94-6C49-83FD-8D4C24C7B77F}"/>
              </a:ext>
            </a:extLst>
          </p:cNvPr>
          <p:cNvCxnSpPr>
            <a:cxnSpLocks/>
            <a:stCxn id="161" idx="4"/>
            <a:endCxn id="167" idx="0"/>
          </p:cNvCxnSpPr>
          <p:nvPr/>
        </p:nvCxnSpPr>
        <p:spPr>
          <a:xfrm rot="16200000" flipH="1">
            <a:off x="8778530" y="4289351"/>
            <a:ext cx="380309" cy="7420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Curved Connector 254">
            <a:extLst>
              <a:ext uri="{FF2B5EF4-FFF2-40B4-BE49-F238E27FC236}">
                <a16:creationId xmlns:a16="http://schemas.microsoft.com/office/drawing/2014/main" id="{184BCF0F-1F54-8B44-8C53-39015A0D0522}"/>
              </a:ext>
            </a:extLst>
          </p:cNvPr>
          <p:cNvCxnSpPr>
            <a:cxnSpLocks/>
            <a:endCxn id="171" idx="0"/>
          </p:cNvCxnSpPr>
          <p:nvPr/>
        </p:nvCxnSpPr>
        <p:spPr>
          <a:xfrm rot="5400000">
            <a:off x="7173303" y="4975326"/>
            <a:ext cx="329517" cy="32060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Curved Connector 257">
            <a:extLst>
              <a:ext uri="{FF2B5EF4-FFF2-40B4-BE49-F238E27FC236}">
                <a16:creationId xmlns:a16="http://schemas.microsoft.com/office/drawing/2014/main" id="{9E14E076-9BE6-B34A-9C4B-18076296C1B4}"/>
              </a:ext>
            </a:extLst>
          </p:cNvPr>
          <p:cNvCxnSpPr>
            <a:cxnSpLocks/>
            <a:endCxn id="174" idx="0"/>
          </p:cNvCxnSpPr>
          <p:nvPr/>
        </p:nvCxnSpPr>
        <p:spPr>
          <a:xfrm rot="16200000" flipH="1">
            <a:off x="7768334" y="4984478"/>
            <a:ext cx="371948" cy="259867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Curved Connector 260">
            <a:extLst>
              <a:ext uri="{FF2B5EF4-FFF2-40B4-BE49-F238E27FC236}">
                <a16:creationId xmlns:a16="http://schemas.microsoft.com/office/drawing/2014/main" id="{102B8AD0-9213-D845-8E52-BA85B08A744F}"/>
              </a:ext>
            </a:extLst>
          </p:cNvPr>
          <p:cNvCxnSpPr>
            <a:cxnSpLocks/>
            <a:stCxn id="170" idx="4"/>
            <a:endCxn id="176" idx="0"/>
          </p:cNvCxnSpPr>
          <p:nvPr/>
        </p:nvCxnSpPr>
        <p:spPr>
          <a:xfrm rot="5400000">
            <a:off x="6981452" y="5967360"/>
            <a:ext cx="357689" cy="33915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Curved Connector 264">
            <a:extLst>
              <a:ext uri="{FF2B5EF4-FFF2-40B4-BE49-F238E27FC236}">
                <a16:creationId xmlns:a16="http://schemas.microsoft.com/office/drawing/2014/main" id="{B37D0C8A-ECC8-1F48-8CF5-37A7BC9BFF00}"/>
              </a:ext>
            </a:extLst>
          </p:cNvPr>
          <p:cNvCxnSpPr>
            <a:cxnSpLocks/>
            <a:stCxn id="130" idx="4"/>
            <a:endCxn id="177" idx="1"/>
          </p:cNvCxnSpPr>
          <p:nvPr/>
        </p:nvCxnSpPr>
        <p:spPr>
          <a:xfrm rot="16200000" flipH="1">
            <a:off x="4659209" y="4189048"/>
            <a:ext cx="3109671" cy="1312881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Curved Connector 267">
            <a:extLst>
              <a:ext uri="{FF2B5EF4-FFF2-40B4-BE49-F238E27FC236}">
                <a16:creationId xmlns:a16="http://schemas.microsoft.com/office/drawing/2014/main" id="{1FA76A93-130A-A948-A774-B6BC58F1BDFF}"/>
              </a:ext>
            </a:extLst>
          </p:cNvPr>
          <p:cNvCxnSpPr>
            <a:cxnSpLocks/>
            <a:stCxn id="173" idx="5"/>
            <a:endCxn id="179" idx="2"/>
          </p:cNvCxnSpPr>
          <p:nvPr/>
        </p:nvCxnSpPr>
        <p:spPr>
          <a:xfrm rot="16200000" flipH="1">
            <a:off x="8039448" y="5974931"/>
            <a:ext cx="684896" cy="19793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Curved Connector 273">
            <a:extLst>
              <a:ext uri="{FF2B5EF4-FFF2-40B4-BE49-F238E27FC236}">
                <a16:creationId xmlns:a16="http://schemas.microsoft.com/office/drawing/2014/main" id="{C8CEDC90-6D22-6F45-ADAD-2A732E546B32}"/>
              </a:ext>
            </a:extLst>
          </p:cNvPr>
          <p:cNvCxnSpPr>
            <a:cxnSpLocks/>
            <a:stCxn id="167" idx="4"/>
            <a:endCxn id="179" idx="6"/>
          </p:cNvCxnSpPr>
          <p:nvPr/>
        </p:nvCxnSpPr>
        <p:spPr>
          <a:xfrm rot="5400000">
            <a:off x="8267536" y="5678098"/>
            <a:ext cx="1393369" cy="83131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173F0CCD-6160-464B-86C5-C736B2812A80}"/>
              </a:ext>
            </a:extLst>
          </p:cNvPr>
          <p:cNvSpPr txBox="1"/>
          <p:nvPr/>
        </p:nvSpPr>
        <p:spPr>
          <a:xfrm>
            <a:off x="9813809" y="125448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69C12D7F-89B6-484F-9E8E-A112F11AE331}"/>
              </a:ext>
            </a:extLst>
          </p:cNvPr>
          <p:cNvCxnSpPr>
            <a:cxnSpLocks/>
          </p:cNvCxnSpPr>
          <p:nvPr/>
        </p:nvCxnSpPr>
        <p:spPr>
          <a:xfrm>
            <a:off x="5044611" y="1820526"/>
            <a:ext cx="4727318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F2FB8A8-6804-734C-A74A-D3B96D65B37D}"/>
              </a:ext>
            </a:extLst>
          </p:cNvPr>
          <p:cNvCxnSpPr>
            <a:cxnSpLocks/>
          </p:cNvCxnSpPr>
          <p:nvPr/>
        </p:nvCxnSpPr>
        <p:spPr>
          <a:xfrm flipV="1">
            <a:off x="5044611" y="2589307"/>
            <a:ext cx="4727318" cy="667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6B6B661-11D9-144E-A078-71155A224D86}"/>
              </a:ext>
            </a:extLst>
          </p:cNvPr>
          <p:cNvCxnSpPr>
            <a:cxnSpLocks/>
          </p:cNvCxnSpPr>
          <p:nvPr/>
        </p:nvCxnSpPr>
        <p:spPr>
          <a:xfrm>
            <a:off x="5044611" y="3469415"/>
            <a:ext cx="4727318" cy="2604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134CFEC-C0E7-F341-9CAA-15421DE8D749}"/>
              </a:ext>
            </a:extLst>
          </p:cNvPr>
          <p:cNvCxnSpPr>
            <a:cxnSpLocks/>
          </p:cNvCxnSpPr>
          <p:nvPr/>
        </p:nvCxnSpPr>
        <p:spPr>
          <a:xfrm flipV="1">
            <a:off x="5044611" y="4313370"/>
            <a:ext cx="4727318" cy="1308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F7B4AD9-5F2B-3140-98FF-C3CAB46B172E}"/>
              </a:ext>
            </a:extLst>
          </p:cNvPr>
          <p:cNvCxnSpPr>
            <a:cxnSpLocks/>
          </p:cNvCxnSpPr>
          <p:nvPr/>
        </p:nvCxnSpPr>
        <p:spPr>
          <a:xfrm>
            <a:off x="5044611" y="5113992"/>
            <a:ext cx="4727318" cy="41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F5CA0411-9BCE-3540-A54B-9A76F9CC3E19}"/>
              </a:ext>
            </a:extLst>
          </p:cNvPr>
          <p:cNvCxnSpPr>
            <a:cxnSpLocks/>
          </p:cNvCxnSpPr>
          <p:nvPr/>
        </p:nvCxnSpPr>
        <p:spPr>
          <a:xfrm>
            <a:off x="5014238" y="6009553"/>
            <a:ext cx="4727318" cy="41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325B8EB2-8201-0145-8F9A-3ED8260B520E}"/>
              </a:ext>
            </a:extLst>
          </p:cNvPr>
          <p:cNvSpPr txBox="1"/>
          <p:nvPr/>
        </p:nvSpPr>
        <p:spPr>
          <a:xfrm>
            <a:off x="9813809" y="6073899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6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BF380E3-E0B9-8940-9940-095A8EE02774}"/>
              </a:ext>
            </a:extLst>
          </p:cNvPr>
          <p:cNvSpPr txBox="1"/>
          <p:nvPr/>
        </p:nvSpPr>
        <p:spPr>
          <a:xfrm>
            <a:off x="9813809" y="2011162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0D257727-4E13-4A49-AB66-1DF4366200DE}"/>
              </a:ext>
            </a:extLst>
          </p:cNvPr>
          <p:cNvSpPr txBox="1"/>
          <p:nvPr/>
        </p:nvSpPr>
        <p:spPr>
          <a:xfrm>
            <a:off x="10128429" y="3201792"/>
            <a:ext cx="2423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08" name="Rectangular Callout 307">
            <a:extLst>
              <a:ext uri="{FF2B5EF4-FFF2-40B4-BE49-F238E27FC236}">
                <a16:creationId xmlns:a16="http://schemas.microsoft.com/office/drawing/2014/main" id="{97D5350B-3E30-1B45-B3F8-872BCC5D750A}"/>
              </a:ext>
            </a:extLst>
          </p:cNvPr>
          <p:cNvSpPr/>
          <p:nvPr/>
        </p:nvSpPr>
        <p:spPr>
          <a:xfrm>
            <a:off x="10147505" y="3248481"/>
            <a:ext cx="1945380" cy="1525129"/>
          </a:xfrm>
          <a:prstGeom prst="wedgeRectCallout">
            <a:avLst>
              <a:gd name="adj1" fmla="val -101126"/>
              <a:gd name="adj2" fmla="val 40516"/>
            </a:avLst>
          </a:prstGeom>
          <a:ln w="190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Features:</a:t>
            </a:r>
          </a:p>
          <a:p>
            <a:r>
              <a:rPr lang="en-US" dirty="0"/>
              <a:t>Logic Level: 4</a:t>
            </a:r>
          </a:p>
          <a:p>
            <a:r>
              <a:rPr lang="en-US" dirty="0"/>
              <a:t>Controllability-0: 4</a:t>
            </a:r>
          </a:p>
          <a:p>
            <a:r>
              <a:rPr lang="en-US" dirty="0"/>
              <a:t>Controllability-1: 2</a:t>
            </a:r>
          </a:p>
          <a:p>
            <a:r>
              <a:rPr lang="en-US" dirty="0"/>
              <a:t>Observability : 3</a:t>
            </a:r>
          </a:p>
        </p:txBody>
      </p:sp>
    </p:spTree>
    <p:extLst>
      <p:ext uri="{BB962C8B-B14F-4D97-AF65-F5344CB8AC3E}">
        <p14:creationId xmlns:p14="http://schemas.microsoft.com/office/powerpoint/2010/main" val="97826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F6163-6DB3-184A-BA68-963E72E9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BENCHMARK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6A5C-19BB-C747-BB08-51169A27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ISCAS ’85</a:t>
            </a:r>
            <a:r>
              <a:rPr lang="en-US" sz="2400" b="1" dirty="0"/>
              <a:t>:</a:t>
            </a:r>
          </a:p>
          <a:p>
            <a:pPr lvl="1"/>
            <a:r>
              <a:rPr lang="en-US" dirty="0"/>
              <a:t>c1, c5, c17, c432, c499, c880, c1355, c1908, c2670, c3540, c5315, c6288, c7552</a:t>
            </a:r>
          </a:p>
          <a:p>
            <a:r>
              <a:rPr lang="en-US" sz="2400" b="1" u="sng" dirty="0"/>
              <a:t>The EPFL Combinational Benchmark Suite:</a:t>
            </a:r>
          </a:p>
          <a:p>
            <a:pPr lvl="1"/>
            <a:r>
              <a:rPr lang="en-US" dirty="0"/>
              <a:t>Adder, arbiter, </a:t>
            </a:r>
            <a:r>
              <a:rPr lang="en-US" dirty="0" err="1"/>
              <a:t>cavlc</a:t>
            </a:r>
            <a:r>
              <a:rPr lang="en-US" dirty="0"/>
              <a:t>, ctrl, dec, i2c, int2float, max, multiplier, priority, router, sin, voter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Total dataset = 240587 nodes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25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44186-930F-4242-A127-D3CFBA84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RAW INPUT DISTRIBUTION</a:t>
            </a:r>
          </a:p>
        </p:txBody>
      </p:sp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29BCC69F-B3EF-D04C-B7EB-4C8F36637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1" y="2341848"/>
            <a:ext cx="4392797" cy="4322290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A7B21381-9ADD-DA4C-BAF1-0AD0FDCB4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32" y="2354089"/>
            <a:ext cx="4434752" cy="44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44186-930F-4242-A127-D3CFBA84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PREPROCESSED INPUT DISTRIBUTION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74C39D3-D0EC-7542-A549-B8B75A33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96" y="2183973"/>
            <a:ext cx="4780263" cy="448056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5D7E2A1-70B9-9941-B7D9-AB3342878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302" y="2193444"/>
            <a:ext cx="4943330" cy="44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{73598047-A4CE-7548-ACEC-3F7367ED17C6}tf10001119</Template>
  <TotalTime>6816</TotalTime>
  <Words>591</Words>
  <Application>Microsoft Macintosh PowerPoint</Application>
  <PresentationFormat>Widescreen</PresentationFormat>
  <Paragraphs>196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Data Driven Fault Detection of VLSI Circuit</vt:lpstr>
      <vt:lpstr>VLSI TESTABILITY AND RELIABILITY</vt:lpstr>
      <vt:lpstr>HOW DO WE TEST A CHIP</vt:lpstr>
      <vt:lpstr>TESTABILITY PROBLEM</vt:lpstr>
      <vt:lpstr>MOTIVATION</vt:lpstr>
      <vt:lpstr>FEATURES : Logic Level, Controllability,  and Observability </vt:lpstr>
      <vt:lpstr>BENCHMARK CIRCUITS</vt:lpstr>
      <vt:lpstr>RAW INPUT DISTRIBUTION</vt:lpstr>
      <vt:lpstr>PREPROCESSED INPUT DISTRIBUTION</vt:lpstr>
      <vt:lpstr>BASE-MODEL TESTABILITY PREDICTION</vt:lpstr>
      <vt:lpstr>BASE-MODEL METRICS</vt:lpstr>
      <vt:lpstr>GCN – Graph Convolution Network</vt:lpstr>
      <vt:lpstr>TAGConv MODEL SUMMARY AND PLOT</vt:lpstr>
      <vt:lpstr>MODEL LAYERS HISTOGRAM</vt:lpstr>
      <vt:lpstr>INPUT DISTRIBUTION FOR TRAINING DATASET</vt:lpstr>
      <vt:lpstr>MODEL LAYERS OUTCOME</vt:lpstr>
      <vt:lpstr>MODEL METRICS – CONFUSION MATRIX</vt:lpstr>
      <vt:lpstr>GCN MODEL SUMMARY AND PLOT</vt:lpstr>
      <vt:lpstr>GCN MODEL METRICS – CONFUSION MATRIX</vt:lpstr>
      <vt:lpstr>MILESTONES ACHIEVED </vt:lpstr>
      <vt:lpstr>TACKLE UNBALANCED DATASET</vt:lpstr>
      <vt:lpstr>SUMMARY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vsarava000@citymail.cuny.edu</dc:creator>
  <cp:lastModifiedBy>vsarava000@citymail.cuny.edu</cp:lastModifiedBy>
  <cp:revision>201</cp:revision>
  <dcterms:created xsi:type="dcterms:W3CDTF">2021-04-15T21:47:11Z</dcterms:created>
  <dcterms:modified xsi:type="dcterms:W3CDTF">2021-05-25T23:22:17Z</dcterms:modified>
</cp:coreProperties>
</file>